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B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7" r:id="rId5"/>
    <p:sldId id="315" r:id="rId6"/>
    <p:sldId id="267" r:id="rId7"/>
    <p:sldId id="268" r:id="rId8"/>
    <p:sldId id="314" r:id="rId9"/>
    <p:sldId id="256" r:id="rId10"/>
    <p:sldId id="316" r:id="rId11"/>
    <p:sldId id="258" r:id="rId12"/>
    <p:sldId id="259"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0D8A3F-18B7-B9DF-38C0-DC561063EBD3}" name="Richard Marshalian" initials="RDM" userId="Richard Marshali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4660"/>
  </p:normalViewPr>
  <p:slideViewPr>
    <p:cSldViewPr snapToGrid="0">
      <p:cViewPr varScale="1">
        <p:scale>
          <a:sx n="111" d="100"/>
          <a:sy n="111" d="100"/>
        </p:scale>
        <p:origin x="534" y="108"/>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10B_0.xml><?xml version="1.0" encoding="utf-8"?>
<p188:cmLst xmlns:a="http://schemas.openxmlformats.org/drawingml/2006/main" xmlns:r="http://schemas.openxmlformats.org/officeDocument/2006/relationships" xmlns:p188="http://schemas.microsoft.com/office/powerpoint/2018/8/main">
  <p188:cm id="{99F900B4-C88F-4F58-80CF-A08E12969EE2}" authorId="{E10D8A3F-18B7-B9DF-38C0-DC561063EBD3}" created="2025-06-10T19:27:09.312">
    <ac:deMkLst xmlns:ac="http://schemas.microsoft.com/office/drawing/2013/main/command">
      <pc:docMk xmlns:pc="http://schemas.microsoft.com/office/powerpoint/2013/main/command"/>
      <pc:sldMk xmlns:pc="http://schemas.microsoft.com/office/powerpoint/2013/main/command" cId="0" sldId="267"/>
      <ac:picMk id="3" creationId="{A4EFC818-15E7-E3D4-B781-C1EF521F0B66}"/>
    </ac:deMkLst>
    <p188:txBody>
      <a:bodyPr/>
      <a:lstStyle/>
      <a:p>
        <a:r>
          <a:rPr lang="en-US"/>
          <a:t>1. Right click
2. Change Picture
3. Select Source (clipboard replaces image and keeps dimensions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FCC05-4A0A-44C7-951A-A02898634A02}"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68E1A-E05A-454E-BFC5-AA9F39EFF223}" type="slidenum">
              <a:rPr lang="en-US" smtClean="0"/>
              <a:t>‹#›</a:t>
            </a:fld>
            <a:endParaRPr lang="en-US"/>
          </a:p>
        </p:txBody>
      </p:sp>
    </p:spTree>
    <p:extLst>
      <p:ext uri="{BB962C8B-B14F-4D97-AF65-F5344CB8AC3E}">
        <p14:creationId xmlns:p14="http://schemas.microsoft.com/office/powerpoint/2010/main" val="285911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Chair, and Honorable Supervisors-  Krista Mason , Staff presenting  Foundation Component General Plan Amendment Number   FC- GPA 240020. </a:t>
            </a:r>
          </a:p>
        </p:txBody>
      </p:sp>
      <p:sp>
        <p:nvSpPr>
          <p:cNvPr id="4" name="Slide Number Placeholder 3"/>
          <p:cNvSpPr>
            <a:spLocks noGrp="1"/>
          </p:cNvSpPr>
          <p:nvPr>
            <p:ph type="sldNum" sz="quarter" idx="5"/>
          </p:nvPr>
        </p:nvSpPr>
        <p:spPr/>
        <p:txBody>
          <a:bodyPr/>
          <a:lstStyle/>
          <a:p>
            <a:fld id="{C8268E1A-E05A-454E-BFC5-AA9F39EFF223}" type="slidenum">
              <a:rPr lang="en-US" smtClean="0"/>
              <a:t>1</a:t>
            </a:fld>
            <a:endParaRPr lang="en-US"/>
          </a:p>
        </p:txBody>
      </p:sp>
    </p:spTree>
    <p:extLst>
      <p:ext uri="{BB962C8B-B14F-4D97-AF65-F5344CB8AC3E}">
        <p14:creationId xmlns:p14="http://schemas.microsoft.com/office/powerpoint/2010/main" val="2038598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68E1A-E05A-454E-BFC5-AA9F39EFF223}" type="slidenum">
              <a:rPr lang="en-US" smtClean="0"/>
              <a:t>10</a:t>
            </a:fld>
            <a:endParaRPr lang="en-US"/>
          </a:p>
        </p:txBody>
      </p:sp>
    </p:spTree>
    <p:extLst>
      <p:ext uri="{BB962C8B-B14F-4D97-AF65-F5344CB8AC3E}">
        <p14:creationId xmlns:p14="http://schemas.microsoft.com/office/powerpoint/2010/main" val="32769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is a request to amend  the current General Plan Foundation Component from Rural Community to  Community Development  and the Land Use Designation from Estate Density Residential   1 dwelling unit on 2- 5 acres to Medium High Density Residential 2-5  dwelling units on 1 acre and Community Development Public Facilities. </a:t>
            </a:r>
          </a:p>
          <a:p>
            <a:endParaRPr lang="en-US" dirty="0"/>
          </a:p>
          <a:p>
            <a:endParaRPr lang="en-US" dirty="0"/>
          </a:p>
          <a:p>
            <a:r>
              <a:rPr lang="en-US" dirty="0"/>
              <a:t>The purpose of the change is to allow the submittal of an implementing project that would facilitate an application  consisting of an educational facility on approximately 20.3 acres of the site and a medium high density residential component of approximately 180 single family detached lots with a proposed lot size averaging 7, 500 square feet on 36.2 acres.  </a:t>
            </a:r>
          </a:p>
        </p:txBody>
      </p:sp>
      <p:sp>
        <p:nvSpPr>
          <p:cNvPr id="4" name="Slide Number Placeholder 3"/>
          <p:cNvSpPr>
            <a:spLocks noGrp="1"/>
          </p:cNvSpPr>
          <p:nvPr>
            <p:ph type="sldNum" sz="quarter" idx="5"/>
          </p:nvPr>
        </p:nvSpPr>
        <p:spPr/>
        <p:txBody>
          <a:bodyPr/>
          <a:lstStyle/>
          <a:p>
            <a:fld id="{C8268E1A-E05A-454E-BFC5-AA9F39EFF223}" type="slidenum">
              <a:rPr lang="en-US" smtClean="0"/>
              <a:t>2</a:t>
            </a:fld>
            <a:endParaRPr lang="en-US"/>
          </a:p>
        </p:txBody>
      </p:sp>
    </p:spTree>
    <p:extLst>
      <p:ext uri="{BB962C8B-B14F-4D97-AF65-F5344CB8AC3E}">
        <p14:creationId xmlns:p14="http://schemas.microsoft.com/office/powerpoint/2010/main" val="206950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located within the 2</a:t>
            </a:r>
            <a:r>
              <a:rPr lang="en-US" baseline="30000" dirty="0"/>
              <a:t>nd</a:t>
            </a:r>
            <a:r>
              <a:rPr lang="en-US" dirty="0"/>
              <a:t> District, the Temescal Canyon Area Plan,  and is specifically located Southeast of Lawson Road,  west of the Southbound I-15 freeway,  and west of Temescal Canyon Road in the unincorporated area of  Temescal Canyon.  </a:t>
            </a:r>
          </a:p>
        </p:txBody>
      </p:sp>
      <p:sp>
        <p:nvSpPr>
          <p:cNvPr id="4" name="Slide Number Placeholder 3"/>
          <p:cNvSpPr>
            <a:spLocks noGrp="1"/>
          </p:cNvSpPr>
          <p:nvPr>
            <p:ph type="sldNum" sz="quarter" idx="5"/>
          </p:nvPr>
        </p:nvSpPr>
        <p:spPr/>
        <p:txBody>
          <a:bodyPr/>
          <a:lstStyle/>
          <a:p>
            <a:fld id="{C8268E1A-E05A-454E-BFC5-AA9F39EFF223}" type="slidenum">
              <a:rPr lang="en-US" smtClean="0"/>
              <a:t>3</a:t>
            </a:fld>
            <a:endParaRPr lang="en-US"/>
          </a:p>
        </p:txBody>
      </p:sp>
    </p:spTree>
    <p:extLst>
      <p:ext uri="{BB962C8B-B14F-4D97-AF65-F5344CB8AC3E}">
        <p14:creationId xmlns:p14="http://schemas.microsoft.com/office/powerpoint/2010/main" val="369710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screen the slide displays the requests for Foundation Component General Plan Amendments within the vicinity of the site. </a:t>
            </a:r>
          </a:p>
        </p:txBody>
      </p:sp>
      <p:sp>
        <p:nvSpPr>
          <p:cNvPr id="4" name="Slide Number Placeholder 3"/>
          <p:cNvSpPr>
            <a:spLocks noGrp="1"/>
          </p:cNvSpPr>
          <p:nvPr>
            <p:ph type="sldNum" sz="quarter" idx="5"/>
          </p:nvPr>
        </p:nvSpPr>
        <p:spPr/>
        <p:txBody>
          <a:bodyPr/>
          <a:lstStyle/>
          <a:p>
            <a:fld id="{C8268E1A-E05A-454E-BFC5-AA9F39EFF223}" type="slidenum">
              <a:rPr lang="en-US" smtClean="0"/>
              <a:t>4</a:t>
            </a:fld>
            <a:endParaRPr lang="en-US"/>
          </a:p>
        </p:txBody>
      </p:sp>
    </p:spTree>
    <p:extLst>
      <p:ext uri="{BB962C8B-B14F-4D97-AF65-F5344CB8AC3E}">
        <p14:creationId xmlns:p14="http://schemas.microsoft.com/office/powerpoint/2010/main" val="26389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recommends that the Board of Supervisors take the following action:</a:t>
            </a:r>
          </a:p>
          <a:p>
            <a:endParaRPr lang="en-US" dirty="0"/>
          </a:p>
          <a:p>
            <a:r>
              <a:rPr lang="en-US" dirty="0"/>
              <a:t>Consider whether to recommend initiation of Foundation Component General Plan Amendment No. 240020 and </a:t>
            </a:r>
          </a:p>
          <a:p>
            <a:endParaRPr lang="en-US" dirty="0"/>
          </a:p>
          <a:p>
            <a:r>
              <a:rPr lang="en-US" dirty="0"/>
              <a:t>Recommend adoption of an order initiating  Foundation Component General Plan Amendment No. 240020 and requiring the applicant to submit an implementing project within 6 months. </a:t>
            </a:r>
          </a:p>
          <a:p>
            <a:endParaRPr lang="en-US" dirty="0"/>
          </a:p>
          <a:p>
            <a:r>
              <a:rPr lang="en-US" dirty="0"/>
              <a:t>Thank you I available for questions,  and the applicant  has prepared a presentation and is present to answer questions about the request: </a:t>
            </a:r>
          </a:p>
        </p:txBody>
      </p:sp>
      <p:sp>
        <p:nvSpPr>
          <p:cNvPr id="4" name="Slide Number Placeholder 3"/>
          <p:cNvSpPr>
            <a:spLocks noGrp="1"/>
          </p:cNvSpPr>
          <p:nvPr>
            <p:ph type="sldNum" sz="quarter" idx="5"/>
          </p:nvPr>
        </p:nvSpPr>
        <p:spPr/>
        <p:txBody>
          <a:bodyPr/>
          <a:lstStyle/>
          <a:p>
            <a:fld id="{C8268E1A-E05A-454E-BFC5-AA9F39EFF223}" type="slidenum">
              <a:rPr lang="en-US" smtClean="0"/>
              <a:t>5</a:t>
            </a:fld>
            <a:endParaRPr lang="en-US" dirty="0"/>
          </a:p>
        </p:txBody>
      </p:sp>
    </p:spTree>
    <p:extLst>
      <p:ext uri="{BB962C8B-B14F-4D97-AF65-F5344CB8AC3E}">
        <p14:creationId xmlns:p14="http://schemas.microsoft.com/office/powerpoint/2010/main" val="126454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68E1A-E05A-454E-BFC5-AA9F39EFF223}" type="slidenum">
              <a:rPr lang="en-US" smtClean="0"/>
              <a:t>6</a:t>
            </a:fld>
            <a:endParaRPr lang="en-US"/>
          </a:p>
        </p:txBody>
      </p:sp>
    </p:spTree>
    <p:extLst>
      <p:ext uri="{BB962C8B-B14F-4D97-AF65-F5344CB8AC3E}">
        <p14:creationId xmlns:p14="http://schemas.microsoft.com/office/powerpoint/2010/main" val="222781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68E1A-E05A-454E-BFC5-AA9F39EFF223}" type="slidenum">
              <a:rPr lang="en-US" smtClean="0"/>
              <a:t>7</a:t>
            </a:fld>
            <a:endParaRPr lang="en-US"/>
          </a:p>
        </p:txBody>
      </p:sp>
    </p:spTree>
    <p:extLst>
      <p:ext uri="{BB962C8B-B14F-4D97-AF65-F5344CB8AC3E}">
        <p14:creationId xmlns:p14="http://schemas.microsoft.com/office/powerpoint/2010/main" val="4013597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68E1A-E05A-454E-BFC5-AA9F39EFF223}" type="slidenum">
              <a:rPr lang="en-US" smtClean="0"/>
              <a:t>8</a:t>
            </a:fld>
            <a:endParaRPr lang="en-US"/>
          </a:p>
        </p:txBody>
      </p:sp>
    </p:spTree>
    <p:extLst>
      <p:ext uri="{BB962C8B-B14F-4D97-AF65-F5344CB8AC3E}">
        <p14:creationId xmlns:p14="http://schemas.microsoft.com/office/powerpoint/2010/main" val="991287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268E1A-E05A-454E-BFC5-AA9F39EFF223}" type="slidenum">
              <a:rPr lang="en-US" smtClean="0"/>
              <a:t>9</a:t>
            </a:fld>
            <a:endParaRPr lang="en-US"/>
          </a:p>
        </p:txBody>
      </p:sp>
    </p:spTree>
    <p:extLst>
      <p:ext uri="{BB962C8B-B14F-4D97-AF65-F5344CB8AC3E}">
        <p14:creationId xmlns:p14="http://schemas.microsoft.com/office/powerpoint/2010/main" val="65439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1F6D-A86A-8C2A-FC59-75989B4E3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49441D-2873-590F-4DF6-3A84498E65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F892EE-1CA7-2563-3C66-F13DA861FA69}"/>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5" name="Footer Placeholder 4">
            <a:extLst>
              <a:ext uri="{FF2B5EF4-FFF2-40B4-BE49-F238E27FC236}">
                <a16:creationId xmlns:a16="http://schemas.microsoft.com/office/drawing/2014/main" id="{BC00AA65-9085-0664-4CEE-A6C49679A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B4281-B547-9B5A-2318-1F7F1B55F5D9}"/>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306259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22C8-C4E5-F3ED-AFFA-4EA629C3F4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0E0B70-17D3-6908-603B-8B6E8F9104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6B72A-E61A-1761-C549-CBFE3406D54C}"/>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5" name="Footer Placeholder 4">
            <a:extLst>
              <a:ext uri="{FF2B5EF4-FFF2-40B4-BE49-F238E27FC236}">
                <a16:creationId xmlns:a16="http://schemas.microsoft.com/office/drawing/2014/main" id="{313BEE6D-1353-8B68-A930-40D9B09F1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23913-318E-C456-B7C1-65DA92D4454D}"/>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324223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953864-BC32-E7A2-6D8E-C36BC8AEA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12E537-51F7-5439-C7C3-85F9F7DED8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1F2CC-001E-8F8C-A319-C13F440BEA21}"/>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5" name="Footer Placeholder 4">
            <a:extLst>
              <a:ext uri="{FF2B5EF4-FFF2-40B4-BE49-F238E27FC236}">
                <a16:creationId xmlns:a16="http://schemas.microsoft.com/office/drawing/2014/main" id="{AAE97983-3414-29E5-4C8A-17DA12DE6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E8472-D6B2-462E-6CAF-819F491F4200}"/>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87690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76507" y="-17607"/>
            <a:ext cx="8602345" cy="574040"/>
          </a:xfrm>
          <a:prstGeom prst="rect">
            <a:avLst/>
          </a:prstGeom>
        </p:spPr>
        <p:txBody>
          <a:bodyPr wrap="square" lIns="0" tIns="0" rIns="0" bIns="0">
            <a:spAutoFit/>
          </a:bodyPr>
          <a:lstStyle>
            <a:lvl1pPr>
              <a:defRPr sz="3600" b="1" i="0">
                <a:solidFill>
                  <a:schemeClr val="tx1"/>
                </a:solidFill>
                <a:latin typeface="Californian FB"/>
                <a:cs typeface="Californian FB"/>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093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53B-EAD0-542A-7002-2272CD019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0B8C6-FE42-163E-622F-E66F4D3D43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09ED7-2CF2-1361-0E8E-10D66A8863A6}"/>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5" name="Footer Placeholder 4">
            <a:extLst>
              <a:ext uri="{FF2B5EF4-FFF2-40B4-BE49-F238E27FC236}">
                <a16:creationId xmlns:a16="http://schemas.microsoft.com/office/drawing/2014/main" id="{8CA1FF02-8862-556C-35C8-5CA5DFE20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635D4-ECA0-0339-F968-4ACCB1F3EB31}"/>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185189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39C96-80CB-3C77-679E-CC53C4EFD0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7843E3-3BC7-A5B5-278C-AE6D296A62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187056-E034-560F-A61F-CC7C0BC4E459}"/>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5" name="Footer Placeholder 4">
            <a:extLst>
              <a:ext uri="{FF2B5EF4-FFF2-40B4-BE49-F238E27FC236}">
                <a16:creationId xmlns:a16="http://schemas.microsoft.com/office/drawing/2014/main" id="{DD285962-7FF3-0D9C-6BC3-4E948168D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E1071-1FB6-A0E7-70A3-E88533923B10}"/>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427356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3929-EB7A-E360-80F3-4283D6089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36A57-6F03-3172-66DC-FF7355451A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20E3E0-EAE5-852E-247F-7CF638D293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E01B9-8663-023B-05AC-F7F8059D93DE}"/>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6" name="Footer Placeholder 5">
            <a:extLst>
              <a:ext uri="{FF2B5EF4-FFF2-40B4-BE49-F238E27FC236}">
                <a16:creationId xmlns:a16="http://schemas.microsoft.com/office/drawing/2014/main" id="{16362A21-E3F8-B701-26B8-DDB98D862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CB317-CBA8-C263-0CBA-EC7E1F7D63F4}"/>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185844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8B1A-BBC8-BC18-09D9-3ADAE8C295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36EA5-9069-A82C-6B0B-020C25E7A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36B91D-BF99-27F3-9B75-02374BA09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B79F2-9177-05A3-DDA4-41FEA0C1C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65FD43-1E79-C6A3-F988-ACF43B46B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BCBE03-296A-59D1-25D4-F25D9EB0D762}"/>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8" name="Footer Placeholder 7">
            <a:extLst>
              <a:ext uri="{FF2B5EF4-FFF2-40B4-BE49-F238E27FC236}">
                <a16:creationId xmlns:a16="http://schemas.microsoft.com/office/drawing/2014/main" id="{6979C98C-8C92-B2CF-31DA-7DF1861BD1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3A9BB-99F3-C8C2-3FED-34444A716453}"/>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124988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8C4B-D137-BA5E-37D4-4FD9C5C3DD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832E9-643E-5F12-3FBF-DD7E97912EAA}"/>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4" name="Footer Placeholder 3">
            <a:extLst>
              <a:ext uri="{FF2B5EF4-FFF2-40B4-BE49-F238E27FC236}">
                <a16:creationId xmlns:a16="http://schemas.microsoft.com/office/drawing/2014/main" id="{986E4E4F-E222-1E15-D429-0D6EBA8F0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89F5EF-DF16-2717-7517-5BDE3889F7C5}"/>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52514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3D511-6DF2-654A-94E7-1FBF506251E4}"/>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3" name="Footer Placeholder 2">
            <a:extLst>
              <a:ext uri="{FF2B5EF4-FFF2-40B4-BE49-F238E27FC236}">
                <a16:creationId xmlns:a16="http://schemas.microsoft.com/office/drawing/2014/main" id="{47E4F370-BB6C-932A-7DA1-979FA8FE30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C9E02-CCD5-B9DF-2DAE-C08CA3E3863D}"/>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317158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7F791-52D0-4835-5208-AD11EF336D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98BA71-5A1B-B66C-A56C-C2DCEC7CF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8D910C-5276-9DC9-43DD-FE89974F8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10B8E-B3CF-F50F-A180-2D624AAF7C29}"/>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6" name="Footer Placeholder 5">
            <a:extLst>
              <a:ext uri="{FF2B5EF4-FFF2-40B4-BE49-F238E27FC236}">
                <a16:creationId xmlns:a16="http://schemas.microsoft.com/office/drawing/2014/main" id="{F319F97A-2368-176B-BCAC-2C963FBFC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ABFEE-A2D4-0458-985F-A3301D85D02C}"/>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392761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7912-AE34-A622-F445-4FEC42EA5E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98C251-828E-EA1B-5CF0-AE9D8C98B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DBB78F-C074-68A9-0D60-E17177CA0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A8205-2CE7-3A9D-5EFF-16102338E2C6}"/>
              </a:ext>
            </a:extLst>
          </p:cNvPr>
          <p:cNvSpPr>
            <a:spLocks noGrp="1"/>
          </p:cNvSpPr>
          <p:nvPr>
            <p:ph type="dt" sz="half" idx="10"/>
          </p:nvPr>
        </p:nvSpPr>
        <p:spPr/>
        <p:txBody>
          <a:bodyPr/>
          <a:lstStyle/>
          <a:p>
            <a:fld id="{DBB3B1AD-5044-41F1-AE3A-0A9E8032AD9D}" type="datetimeFigureOut">
              <a:rPr lang="en-US" smtClean="0"/>
              <a:t>12/15/2025</a:t>
            </a:fld>
            <a:endParaRPr lang="en-US"/>
          </a:p>
        </p:txBody>
      </p:sp>
      <p:sp>
        <p:nvSpPr>
          <p:cNvPr id="6" name="Footer Placeholder 5">
            <a:extLst>
              <a:ext uri="{FF2B5EF4-FFF2-40B4-BE49-F238E27FC236}">
                <a16:creationId xmlns:a16="http://schemas.microsoft.com/office/drawing/2014/main" id="{437C91A0-A915-1261-8846-DA1FA9E6E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88499-526C-A87E-EE5F-56A2A786346F}"/>
              </a:ext>
            </a:extLst>
          </p:cNvPr>
          <p:cNvSpPr>
            <a:spLocks noGrp="1"/>
          </p:cNvSpPr>
          <p:nvPr>
            <p:ph type="sldNum" sz="quarter" idx="12"/>
          </p:nvPr>
        </p:nvSpPr>
        <p:spPr/>
        <p:txBody>
          <a:bodyPr/>
          <a:lstStyle/>
          <a:p>
            <a:fld id="{D9648905-C4D9-4B84-96BE-034EC194783E}" type="slidenum">
              <a:rPr lang="en-US" smtClean="0"/>
              <a:t>‹#›</a:t>
            </a:fld>
            <a:endParaRPr lang="en-US"/>
          </a:p>
        </p:txBody>
      </p:sp>
    </p:spTree>
    <p:extLst>
      <p:ext uri="{BB962C8B-B14F-4D97-AF65-F5344CB8AC3E}">
        <p14:creationId xmlns:p14="http://schemas.microsoft.com/office/powerpoint/2010/main" val="307327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CC8078-3A20-4629-EE95-02AD34A3D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AAECA5-B845-A202-C8F0-540E44AD42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287B3-0EFB-6CD5-5950-474E6ACA92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B3B1AD-5044-41F1-AE3A-0A9E8032AD9D}" type="datetimeFigureOut">
              <a:rPr lang="en-US" smtClean="0"/>
              <a:t>12/15/2025</a:t>
            </a:fld>
            <a:endParaRPr lang="en-US"/>
          </a:p>
        </p:txBody>
      </p:sp>
      <p:sp>
        <p:nvSpPr>
          <p:cNvPr id="5" name="Footer Placeholder 4">
            <a:extLst>
              <a:ext uri="{FF2B5EF4-FFF2-40B4-BE49-F238E27FC236}">
                <a16:creationId xmlns:a16="http://schemas.microsoft.com/office/drawing/2014/main" id="{55ABA6F1-53E4-D281-7F7F-25DC2F8C65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F64E56-24BE-BB91-7AE8-625CC21686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648905-C4D9-4B84-96BE-034EC194783E}" type="slidenum">
              <a:rPr lang="en-US" smtClean="0"/>
              <a:t>‹#›</a:t>
            </a:fld>
            <a:endParaRPr lang="en-US"/>
          </a:p>
        </p:txBody>
      </p:sp>
    </p:spTree>
    <p:extLst>
      <p:ext uri="{BB962C8B-B14F-4D97-AF65-F5344CB8AC3E}">
        <p14:creationId xmlns:p14="http://schemas.microsoft.com/office/powerpoint/2010/main" val="2966425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B_0.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0" y="-3411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sz="1200" dirty="0"/>
          </a:p>
        </p:txBody>
      </p:sp>
      <p:sp>
        <p:nvSpPr>
          <p:cNvPr id="12" name="Freeform 12"/>
          <p:cNvSpPr>
            <a:spLocks noChangeAspect="1"/>
          </p:cNvSpPr>
          <p:nvPr/>
        </p:nvSpPr>
        <p:spPr>
          <a:xfrm>
            <a:off x="500836" y="4171610"/>
            <a:ext cx="3141593" cy="2010617"/>
          </a:xfrm>
          <a:custGeom>
            <a:avLst/>
            <a:gdLst/>
            <a:ahLst/>
            <a:cxnLst/>
            <a:rect l="l" t="t" r="r" b="b"/>
            <a:pathLst>
              <a:path w="2616768" h="1674731">
                <a:moveTo>
                  <a:pt x="0" y="0"/>
                </a:moveTo>
                <a:lnTo>
                  <a:pt x="2616768" y="0"/>
                </a:lnTo>
                <a:lnTo>
                  <a:pt x="2616768" y="1674731"/>
                </a:lnTo>
                <a:lnTo>
                  <a:pt x="0" y="1674731"/>
                </a:lnTo>
                <a:lnTo>
                  <a:pt x="0" y="0"/>
                </a:lnTo>
                <a:close/>
              </a:path>
            </a:pathLst>
          </a:custGeom>
          <a:blipFill>
            <a:blip r:embed="rId4"/>
            <a:stretch>
              <a:fillRect/>
            </a:stretch>
          </a:blipFill>
        </p:spPr>
        <p:txBody>
          <a:bodyPr/>
          <a:lstStyle/>
          <a:p>
            <a:endParaRPr lang="en-US" sz="1200"/>
          </a:p>
        </p:txBody>
      </p:sp>
      <p:sp>
        <p:nvSpPr>
          <p:cNvPr id="13" name="TextBox 13"/>
          <p:cNvSpPr txBox="1"/>
          <p:nvPr/>
        </p:nvSpPr>
        <p:spPr>
          <a:xfrm>
            <a:off x="578365" y="816653"/>
            <a:ext cx="10750035" cy="2462213"/>
          </a:xfrm>
          <a:prstGeom prst="rect">
            <a:avLst/>
          </a:prstGeom>
        </p:spPr>
        <p:txBody>
          <a:bodyPr wrap="square" lIns="0" tIns="0" rIns="0" bIns="0" rtlCol="0" anchor="t">
            <a:spAutoFit/>
          </a:bodyPr>
          <a:lstStyle/>
          <a:p>
            <a:pPr>
              <a:lnSpc>
                <a:spcPts val="6400"/>
              </a:lnSpc>
            </a:pPr>
            <a:r>
              <a:rPr lang="en-US" sz="5334" dirty="0">
                <a:latin typeface="Sabon Next LT" panose="02000500000000000000" pitchFamily="2" charset="0"/>
                <a:ea typeface="Sabon"/>
                <a:cs typeface="Sabon Next LT" panose="02000500000000000000" pitchFamily="2" charset="0"/>
                <a:sym typeface="Sabon"/>
              </a:rPr>
              <a:t>Foundation Component </a:t>
            </a:r>
          </a:p>
          <a:p>
            <a:pPr>
              <a:lnSpc>
                <a:spcPts val="6400"/>
              </a:lnSpc>
            </a:pPr>
            <a:r>
              <a:rPr lang="en-US" sz="5334" dirty="0">
                <a:latin typeface="Sabon Next LT" panose="02000500000000000000" pitchFamily="2" charset="0"/>
                <a:ea typeface="Sabon"/>
                <a:cs typeface="Sabon Next LT" panose="02000500000000000000" pitchFamily="2" charset="0"/>
                <a:sym typeface="Sabon"/>
              </a:rPr>
              <a:t>General Plan Amendment </a:t>
            </a:r>
          </a:p>
          <a:p>
            <a:pPr>
              <a:lnSpc>
                <a:spcPts val="6400"/>
              </a:lnSpc>
            </a:pPr>
            <a:r>
              <a:rPr lang="en-US" sz="5334" dirty="0">
                <a:latin typeface="Sabon Next LT" panose="02000500000000000000" pitchFamily="2" charset="0"/>
                <a:ea typeface="Sabon"/>
                <a:cs typeface="Sabon Next LT" panose="02000500000000000000" pitchFamily="2" charset="0"/>
                <a:sym typeface="Sabon"/>
              </a:rPr>
              <a:t>FC-GPA240020</a:t>
            </a:r>
          </a:p>
        </p:txBody>
      </p:sp>
      <p:sp>
        <p:nvSpPr>
          <p:cNvPr id="14" name="TextBox 14"/>
          <p:cNvSpPr txBox="1"/>
          <p:nvPr/>
        </p:nvSpPr>
        <p:spPr>
          <a:xfrm>
            <a:off x="578365" y="3270148"/>
            <a:ext cx="4125466" cy="314189"/>
          </a:xfrm>
          <a:prstGeom prst="rect">
            <a:avLst/>
          </a:prstGeom>
        </p:spPr>
        <p:txBody>
          <a:bodyPr lIns="0" tIns="0" rIns="0" bIns="0" rtlCol="0" anchor="t">
            <a:spAutoFit/>
          </a:bodyPr>
          <a:lstStyle/>
          <a:p>
            <a:pPr>
              <a:lnSpc>
                <a:spcPts val="2613"/>
              </a:lnSpc>
            </a:pPr>
            <a:r>
              <a:rPr lang="en-US" sz="1866" spc="313" dirty="0">
                <a:solidFill>
                  <a:srgbClr val="000000"/>
                </a:solidFill>
                <a:latin typeface="Sabon Next LT" panose="02000500000000000000" pitchFamily="2" charset="0"/>
                <a:ea typeface="Sabon Bold"/>
                <a:cs typeface="Sabon Next LT" panose="02000500000000000000" pitchFamily="2" charset="0"/>
                <a:sym typeface="Sabon Bold"/>
              </a:rPr>
              <a:t>December 16, 2025</a:t>
            </a:r>
          </a:p>
        </p:txBody>
      </p:sp>
      <p:grpSp>
        <p:nvGrpSpPr>
          <p:cNvPr id="16" name="Group 6">
            <a:extLst>
              <a:ext uri="{FF2B5EF4-FFF2-40B4-BE49-F238E27FC236}">
                <a16:creationId xmlns:a16="http://schemas.microsoft.com/office/drawing/2014/main" id="{737B7734-9267-E2C9-24BF-13016FA752AF}"/>
              </a:ext>
            </a:extLst>
          </p:cNvPr>
          <p:cNvGrpSpPr/>
          <p:nvPr/>
        </p:nvGrpSpPr>
        <p:grpSpPr>
          <a:xfrm>
            <a:off x="1" y="6310024"/>
            <a:ext cx="12210343" cy="550481"/>
            <a:chOff x="0" y="0"/>
            <a:chExt cx="4887015" cy="781748"/>
          </a:xfrm>
        </p:grpSpPr>
        <p:sp>
          <p:nvSpPr>
            <p:cNvPr id="17" name="Freeform 7">
              <a:extLst>
                <a:ext uri="{FF2B5EF4-FFF2-40B4-BE49-F238E27FC236}">
                  <a16:creationId xmlns:a16="http://schemas.microsoft.com/office/drawing/2014/main" id="{C3DB2866-90DE-0F77-C5C0-3BF7EAFA5245}"/>
                </a:ext>
              </a:extLst>
            </p:cNvPr>
            <p:cNvSpPr/>
            <p:nvPr/>
          </p:nvSpPr>
          <p:spPr>
            <a:xfrm>
              <a:off x="0" y="0"/>
              <a:ext cx="4887014" cy="781748"/>
            </a:xfrm>
            <a:custGeom>
              <a:avLst/>
              <a:gdLst/>
              <a:ahLst/>
              <a:cxnLst/>
              <a:rect l="l" t="t" r="r" b="b"/>
              <a:pathLst>
                <a:path w="4887014" h="781748">
                  <a:moveTo>
                    <a:pt x="0" y="0"/>
                  </a:moveTo>
                  <a:lnTo>
                    <a:pt x="4887014" y="0"/>
                  </a:lnTo>
                  <a:lnTo>
                    <a:pt x="4887014" y="781748"/>
                  </a:lnTo>
                  <a:lnTo>
                    <a:pt x="0" y="781748"/>
                  </a:lnTo>
                  <a:close/>
                </a:path>
              </a:pathLst>
            </a:custGeom>
            <a:solidFill>
              <a:srgbClr val="002F87"/>
            </a:solidFill>
          </p:spPr>
          <p:txBody>
            <a:bodyPr/>
            <a:lstStyle/>
            <a:p>
              <a:endParaRPr lang="en-US" sz="1200"/>
            </a:p>
          </p:txBody>
        </p:sp>
        <p:sp>
          <p:nvSpPr>
            <p:cNvPr id="18" name="TextBox 8">
              <a:extLst>
                <a:ext uri="{FF2B5EF4-FFF2-40B4-BE49-F238E27FC236}">
                  <a16:creationId xmlns:a16="http://schemas.microsoft.com/office/drawing/2014/main" id="{40BEDEE9-0CC4-D5B9-0C8E-BEE38DE57AEF}"/>
                </a:ext>
              </a:extLst>
            </p:cNvPr>
            <p:cNvSpPr txBox="1"/>
            <p:nvPr/>
          </p:nvSpPr>
          <p:spPr>
            <a:xfrm>
              <a:off x="0" y="-76200"/>
              <a:ext cx="4887015" cy="857948"/>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9" name="Group 6">
            <a:extLst>
              <a:ext uri="{FF2B5EF4-FFF2-40B4-BE49-F238E27FC236}">
                <a16:creationId xmlns:a16="http://schemas.microsoft.com/office/drawing/2014/main" id="{AD0B8F6D-D53B-7A63-730F-FA9820BE607D}"/>
              </a:ext>
            </a:extLst>
          </p:cNvPr>
          <p:cNvGrpSpPr/>
          <p:nvPr/>
        </p:nvGrpSpPr>
        <p:grpSpPr>
          <a:xfrm>
            <a:off x="0" y="-17081"/>
            <a:ext cx="12192000" cy="550481"/>
            <a:chOff x="0" y="0"/>
            <a:chExt cx="4887015" cy="781748"/>
          </a:xfrm>
        </p:grpSpPr>
        <p:sp>
          <p:nvSpPr>
            <p:cNvPr id="20" name="Freeform 7">
              <a:extLst>
                <a:ext uri="{FF2B5EF4-FFF2-40B4-BE49-F238E27FC236}">
                  <a16:creationId xmlns:a16="http://schemas.microsoft.com/office/drawing/2014/main" id="{1A9A4F3F-B204-8397-9B11-87B74F6D3ED9}"/>
                </a:ext>
              </a:extLst>
            </p:cNvPr>
            <p:cNvSpPr/>
            <p:nvPr/>
          </p:nvSpPr>
          <p:spPr>
            <a:xfrm>
              <a:off x="0" y="0"/>
              <a:ext cx="4887014" cy="781748"/>
            </a:xfrm>
            <a:custGeom>
              <a:avLst/>
              <a:gdLst/>
              <a:ahLst/>
              <a:cxnLst/>
              <a:rect l="l" t="t" r="r" b="b"/>
              <a:pathLst>
                <a:path w="4887014" h="781748">
                  <a:moveTo>
                    <a:pt x="0" y="0"/>
                  </a:moveTo>
                  <a:lnTo>
                    <a:pt x="4887014" y="0"/>
                  </a:lnTo>
                  <a:lnTo>
                    <a:pt x="4887014" y="781748"/>
                  </a:lnTo>
                  <a:lnTo>
                    <a:pt x="0" y="781748"/>
                  </a:lnTo>
                  <a:close/>
                </a:path>
              </a:pathLst>
            </a:custGeom>
            <a:solidFill>
              <a:srgbClr val="002F87"/>
            </a:solidFill>
          </p:spPr>
          <p:txBody>
            <a:bodyPr/>
            <a:lstStyle/>
            <a:p>
              <a:endParaRPr lang="en-US" sz="1200"/>
            </a:p>
          </p:txBody>
        </p:sp>
        <p:sp>
          <p:nvSpPr>
            <p:cNvPr id="21" name="TextBox 8">
              <a:extLst>
                <a:ext uri="{FF2B5EF4-FFF2-40B4-BE49-F238E27FC236}">
                  <a16:creationId xmlns:a16="http://schemas.microsoft.com/office/drawing/2014/main" id="{306B0AB9-8BE7-1537-31C8-2E7ACEB44670}"/>
                </a:ext>
              </a:extLst>
            </p:cNvPr>
            <p:cNvSpPr txBox="1"/>
            <p:nvPr/>
          </p:nvSpPr>
          <p:spPr>
            <a:xfrm>
              <a:off x="0" y="-76200"/>
              <a:ext cx="4887015" cy="857948"/>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a:extLst>
              <a:ext uri="{FF2B5EF4-FFF2-40B4-BE49-F238E27FC236}">
                <a16:creationId xmlns:a16="http://schemas.microsoft.com/office/drawing/2014/main" id="{5F6B6E65-9BE9-432B-63D7-DE802B3A8CD6}"/>
              </a:ext>
            </a:extLst>
          </p:cNvPr>
          <p:cNvSpPr>
            <a:spLocks noChangeAspect="1"/>
          </p:cNvSpPr>
          <p:nvPr/>
        </p:nvSpPr>
        <p:spPr>
          <a:xfrm>
            <a:off x="10109200" y="4113006"/>
            <a:ext cx="1942077" cy="2127823"/>
          </a:xfrm>
          <a:custGeom>
            <a:avLst/>
            <a:gdLst/>
            <a:ahLst/>
            <a:cxnLst/>
            <a:rect l="l" t="t" r="r" b="b"/>
            <a:pathLst>
              <a:path w="1623119" h="1795217">
                <a:moveTo>
                  <a:pt x="0" y="0"/>
                </a:moveTo>
                <a:lnTo>
                  <a:pt x="1623119" y="0"/>
                </a:lnTo>
                <a:lnTo>
                  <a:pt x="1623119" y="1795216"/>
                </a:lnTo>
                <a:lnTo>
                  <a:pt x="0" y="1795216"/>
                </a:lnTo>
                <a:lnTo>
                  <a:pt x="0" y="0"/>
                </a:lnTo>
                <a:close/>
              </a:path>
            </a:pathLst>
          </a:custGeom>
          <a:blipFill>
            <a:blip r:embed="rId5"/>
            <a:stretch>
              <a:fillRect b="-16994"/>
            </a:stretch>
          </a:blipFill>
        </p:spPr>
        <p:txBody>
          <a:bodyPr/>
          <a:lstStyle/>
          <a:p>
            <a:endParaRPr lang="en-US"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7677" y="490907"/>
            <a:ext cx="8797771" cy="505267"/>
          </a:xfrm>
          <a:prstGeom prst="rect">
            <a:avLst/>
          </a:prstGeom>
        </p:spPr>
        <p:txBody>
          <a:bodyPr vert="horz" wrap="square" lIns="0" tIns="12700" rIns="0" bIns="0" rtlCol="0">
            <a:spAutoFit/>
          </a:bodyPr>
          <a:lstStyle/>
          <a:p>
            <a:pPr marL="12700">
              <a:lnSpc>
                <a:spcPct val="100000"/>
              </a:lnSpc>
              <a:spcBef>
                <a:spcPts val="100"/>
              </a:spcBef>
              <a:tabLst>
                <a:tab pos="2853690" algn="l"/>
                <a:tab pos="4422140" algn="l"/>
                <a:tab pos="5530215" algn="l"/>
                <a:tab pos="6797040" algn="l"/>
              </a:tabLst>
            </a:pPr>
            <a:r>
              <a:rPr sz="3200" spc="245" dirty="0"/>
              <a:t>PROPOSED</a:t>
            </a:r>
            <a:r>
              <a:rPr lang="en-US" sz="3200" spc="245" dirty="0"/>
              <a:t> </a:t>
            </a:r>
            <a:r>
              <a:rPr sz="3200" spc="175" dirty="0"/>
              <a:t>LAND</a:t>
            </a:r>
            <a:r>
              <a:rPr lang="en-US" sz="3200" spc="175" dirty="0"/>
              <a:t> </a:t>
            </a:r>
            <a:r>
              <a:rPr sz="3200" spc="170" dirty="0"/>
              <a:t>USE</a:t>
            </a:r>
            <a:r>
              <a:rPr lang="en-US" sz="3200" spc="170" dirty="0"/>
              <a:t> </a:t>
            </a:r>
            <a:r>
              <a:rPr sz="3200" spc="145" dirty="0"/>
              <a:t>AND</a:t>
            </a:r>
            <a:r>
              <a:rPr lang="en-US" sz="3200" spc="145" dirty="0"/>
              <a:t> </a:t>
            </a:r>
            <a:r>
              <a:rPr sz="3200" spc="270" dirty="0"/>
              <a:t>CIRCULATION</a:t>
            </a:r>
          </a:p>
        </p:txBody>
      </p:sp>
      <p:pic>
        <p:nvPicPr>
          <p:cNvPr id="3" name="object 3"/>
          <p:cNvPicPr/>
          <p:nvPr/>
        </p:nvPicPr>
        <p:blipFill>
          <a:blip r:embed="rId3" cstate="print"/>
          <a:stretch>
            <a:fillRect/>
          </a:stretch>
        </p:blipFill>
        <p:spPr>
          <a:xfrm>
            <a:off x="665825" y="1154097"/>
            <a:ext cx="4419762" cy="5688548"/>
          </a:xfrm>
          <a:prstGeom prst="rect">
            <a:avLst/>
          </a:prstGeom>
        </p:spPr>
      </p:pic>
      <p:grpSp>
        <p:nvGrpSpPr>
          <p:cNvPr id="4" name="object 4"/>
          <p:cNvGrpSpPr/>
          <p:nvPr/>
        </p:nvGrpSpPr>
        <p:grpSpPr>
          <a:xfrm>
            <a:off x="5515940" y="1091952"/>
            <a:ext cx="5837860" cy="5750975"/>
            <a:chOff x="5515940" y="538648"/>
            <a:chExt cx="6579870" cy="6304280"/>
          </a:xfrm>
        </p:grpSpPr>
        <p:pic>
          <p:nvPicPr>
            <p:cNvPr id="5" name="object 5"/>
            <p:cNvPicPr/>
            <p:nvPr/>
          </p:nvPicPr>
          <p:blipFill>
            <a:blip r:embed="rId4" cstate="print"/>
            <a:stretch>
              <a:fillRect/>
            </a:stretch>
          </p:blipFill>
          <p:spPr>
            <a:xfrm>
              <a:off x="5515940" y="538648"/>
              <a:ext cx="6579387" cy="6303996"/>
            </a:xfrm>
            <a:prstGeom prst="rect">
              <a:avLst/>
            </a:prstGeom>
          </p:spPr>
        </p:pic>
        <p:pic>
          <p:nvPicPr>
            <p:cNvPr id="6" name="object 6"/>
            <p:cNvPicPr/>
            <p:nvPr/>
          </p:nvPicPr>
          <p:blipFill>
            <a:blip r:embed="rId5" cstate="print"/>
            <a:stretch>
              <a:fillRect/>
            </a:stretch>
          </p:blipFill>
          <p:spPr>
            <a:xfrm>
              <a:off x="5971031" y="4379976"/>
              <a:ext cx="1392935" cy="371855"/>
            </a:xfrm>
            <a:prstGeom prst="rect">
              <a:avLst/>
            </a:prstGeom>
          </p:spPr>
        </p:pic>
      </p:grpSp>
      <p:sp>
        <p:nvSpPr>
          <p:cNvPr id="7" name="object 7"/>
          <p:cNvSpPr txBox="1"/>
          <p:nvPr/>
        </p:nvSpPr>
        <p:spPr>
          <a:xfrm>
            <a:off x="6050915" y="4399279"/>
            <a:ext cx="112268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SPITE</a:t>
            </a:r>
            <a:r>
              <a:rPr sz="1800" b="1" spc="-15" dirty="0">
                <a:latin typeface="Calibri"/>
                <a:cs typeface="Calibri"/>
              </a:rPr>
              <a:t> </a:t>
            </a:r>
            <a:r>
              <a:rPr sz="1800" b="1" spc="-10" dirty="0">
                <a:latin typeface="Calibri"/>
                <a:cs typeface="Calibri"/>
              </a:rPr>
              <a:t>STRIP</a:t>
            </a:r>
            <a:endParaRPr sz="1800">
              <a:latin typeface="Calibri"/>
              <a:cs typeface="Calibri"/>
            </a:endParaRPr>
          </a:p>
        </p:txBody>
      </p:sp>
      <p:grpSp>
        <p:nvGrpSpPr>
          <p:cNvPr id="8" name="object 8"/>
          <p:cNvGrpSpPr/>
          <p:nvPr/>
        </p:nvGrpSpPr>
        <p:grpSpPr>
          <a:xfrm>
            <a:off x="7218209" y="4556640"/>
            <a:ext cx="4879340" cy="1405255"/>
            <a:chOff x="7218209" y="4556640"/>
            <a:chExt cx="4879340" cy="1405255"/>
          </a:xfrm>
        </p:grpSpPr>
        <p:sp>
          <p:nvSpPr>
            <p:cNvPr id="9" name="object 9"/>
            <p:cNvSpPr/>
            <p:nvPr/>
          </p:nvSpPr>
          <p:spPr>
            <a:xfrm>
              <a:off x="7227734" y="4566165"/>
              <a:ext cx="1485900" cy="729615"/>
            </a:xfrm>
            <a:custGeom>
              <a:avLst/>
              <a:gdLst/>
              <a:ahLst/>
              <a:cxnLst/>
              <a:rect l="l" t="t" r="r" b="b"/>
              <a:pathLst>
                <a:path w="1485900" h="729614">
                  <a:moveTo>
                    <a:pt x="0" y="0"/>
                  </a:moveTo>
                  <a:lnTo>
                    <a:pt x="1485557" y="729246"/>
                  </a:lnTo>
                </a:path>
              </a:pathLst>
            </a:custGeom>
            <a:ln w="19050">
              <a:solidFill>
                <a:srgbClr val="000000"/>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8685099" y="5255615"/>
              <a:ext cx="282370" cy="109918"/>
            </a:xfrm>
            <a:prstGeom prst="rect">
              <a:avLst/>
            </a:prstGeom>
          </p:spPr>
        </p:pic>
        <p:pic>
          <p:nvPicPr>
            <p:cNvPr id="11" name="object 11"/>
            <p:cNvPicPr/>
            <p:nvPr/>
          </p:nvPicPr>
          <p:blipFill>
            <a:blip r:embed="rId7" cstate="print"/>
            <a:stretch>
              <a:fillRect/>
            </a:stretch>
          </p:blipFill>
          <p:spPr>
            <a:xfrm>
              <a:off x="9400031" y="5590031"/>
              <a:ext cx="2697479" cy="371855"/>
            </a:xfrm>
            <a:prstGeom prst="rect">
              <a:avLst/>
            </a:prstGeom>
          </p:spPr>
        </p:pic>
      </p:grpSp>
      <p:sp>
        <p:nvSpPr>
          <p:cNvPr id="12" name="object 12"/>
          <p:cNvSpPr txBox="1"/>
          <p:nvPr/>
        </p:nvSpPr>
        <p:spPr>
          <a:xfrm>
            <a:off x="9480632" y="5609202"/>
            <a:ext cx="2437765" cy="299720"/>
          </a:xfrm>
          <a:prstGeom prst="rect">
            <a:avLst/>
          </a:prstGeom>
        </p:spPr>
        <p:txBody>
          <a:bodyPr vert="horz" wrap="square" lIns="0" tIns="12700" rIns="0" bIns="0" rtlCol="0">
            <a:spAutoFit/>
          </a:bodyPr>
          <a:lstStyle/>
          <a:p>
            <a:pPr marL="12700">
              <a:lnSpc>
                <a:spcPct val="100000"/>
              </a:lnSpc>
              <a:spcBef>
                <a:spcPts val="100"/>
              </a:spcBef>
            </a:pPr>
            <a:r>
              <a:rPr sz="1800" b="1" spc="-20" dirty="0">
                <a:latin typeface="Calibri"/>
                <a:cs typeface="Calibri"/>
              </a:rPr>
              <a:t>DEDICATED</a:t>
            </a:r>
            <a:r>
              <a:rPr sz="1800" b="1" spc="-30" dirty="0">
                <a:latin typeface="Calibri"/>
                <a:cs typeface="Calibri"/>
              </a:rPr>
              <a:t> </a:t>
            </a:r>
            <a:r>
              <a:rPr sz="1800" b="1" dirty="0">
                <a:latin typeface="Calibri"/>
                <a:cs typeface="Calibri"/>
              </a:rPr>
              <a:t>PUBLIC</a:t>
            </a:r>
            <a:r>
              <a:rPr sz="1800" b="1" spc="-10" dirty="0">
                <a:latin typeface="Calibri"/>
                <a:cs typeface="Calibri"/>
              </a:rPr>
              <a:t> </a:t>
            </a:r>
            <a:r>
              <a:rPr sz="1800" b="1" spc="-20" dirty="0">
                <a:latin typeface="Calibri"/>
                <a:cs typeface="Calibri"/>
              </a:rPr>
              <a:t>ROAD</a:t>
            </a:r>
            <a:endParaRPr sz="1800">
              <a:latin typeface="Calibri"/>
              <a:cs typeface="Calibri"/>
            </a:endParaRPr>
          </a:p>
        </p:txBody>
      </p:sp>
      <p:grpSp>
        <p:nvGrpSpPr>
          <p:cNvPr id="13" name="object 13"/>
          <p:cNvGrpSpPr/>
          <p:nvPr/>
        </p:nvGrpSpPr>
        <p:grpSpPr>
          <a:xfrm>
            <a:off x="8849801" y="5766564"/>
            <a:ext cx="609600" cy="356235"/>
            <a:chOff x="8849801" y="5766564"/>
            <a:chExt cx="609600" cy="356235"/>
          </a:xfrm>
        </p:grpSpPr>
        <p:sp>
          <p:nvSpPr>
            <p:cNvPr id="14" name="object 14"/>
            <p:cNvSpPr/>
            <p:nvPr/>
          </p:nvSpPr>
          <p:spPr>
            <a:xfrm>
              <a:off x="8904792" y="5776089"/>
              <a:ext cx="544830" cy="314960"/>
            </a:xfrm>
            <a:custGeom>
              <a:avLst/>
              <a:gdLst/>
              <a:ahLst/>
              <a:cxnLst/>
              <a:rect l="l" t="t" r="r" b="b"/>
              <a:pathLst>
                <a:path w="544829" h="314960">
                  <a:moveTo>
                    <a:pt x="544804" y="0"/>
                  </a:moveTo>
                  <a:lnTo>
                    <a:pt x="0" y="314655"/>
                  </a:lnTo>
                </a:path>
              </a:pathLst>
            </a:custGeom>
            <a:ln w="19050">
              <a:solidFill>
                <a:srgbClr val="000000"/>
              </a:solidFill>
            </a:ln>
          </p:spPr>
          <p:txBody>
            <a:bodyPr wrap="square" lIns="0" tIns="0" rIns="0" bIns="0" rtlCol="0"/>
            <a:lstStyle/>
            <a:p>
              <a:endParaRPr/>
            </a:p>
          </p:txBody>
        </p:sp>
        <p:sp>
          <p:nvSpPr>
            <p:cNvPr id="15" name="object 15"/>
            <p:cNvSpPr/>
            <p:nvPr/>
          </p:nvSpPr>
          <p:spPr>
            <a:xfrm>
              <a:off x="8849801" y="6051399"/>
              <a:ext cx="85090" cy="71120"/>
            </a:xfrm>
            <a:custGeom>
              <a:avLst/>
              <a:gdLst/>
              <a:ahLst/>
              <a:cxnLst/>
              <a:rect l="l" t="t" r="r" b="b"/>
              <a:pathLst>
                <a:path w="85090" h="71120">
                  <a:moveTo>
                    <a:pt x="46926" y="0"/>
                  </a:moveTo>
                  <a:lnTo>
                    <a:pt x="0" y="71107"/>
                  </a:lnTo>
                  <a:lnTo>
                    <a:pt x="85039" y="65989"/>
                  </a:lnTo>
                  <a:lnTo>
                    <a:pt x="46926"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C640B-C7C0-D9FB-5DB6-36BD1AF96C15}"/>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447DFE03-19FC-DC02-9C5F-5B98DDB2C2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sz="1200" dirty="0"/>
          </a:p>
        </p:txBody>
      </p:sp>
      <p:grpSp>
        <p:nvGrpSpPr>
          <p:cNvPr id="8" name="Group 6">
            <a:extLst>
              <a:ext uri="{FF2B5EF4-FFF2-40B4-BE49-F238E27FC236}">
                <a16:creationId xmlns:a16="http://schemas.microsoft.com/office/drawing/2014/main" id="{F154BAFF-D476-0765-E880-EC8023FA8A19}"/>
              </a:ext>
            </a:extLst>
          </p:cNvPr>
          <p:cNvGrpSpPr/>
          <p:nvPr/>
        </p:nvGrpSpPr>
        <p:grpSpPr>
          <a:xfrm>
            <a:off x="0" y="0"/>
            <a:ext cx="12192000" cy="525782"/>
            <a:chOff x="0" y="0"/>
            <a:chExt cx="4463880" cy="1043146"/>
          </a:xfrm>
          <a:solidFill>
            <a:srgbClr val="002F87"/>
          </a:solidFill>
        </p:grpSpPr>
        <p:sp>
          <p:nvSpPr>
            <p:cNvPr id="9" name="Freeform 7">
              <a:extLst>
                <a:ext uri="{FF2B5EF4-FFF2-40B4-BE49-F238E27FC236}">
                  <a16:creationId xmlns:a16="http://schemas.microsoft.com/office/drawing/2014/main" id="{4D5490DB-35A7-93F4-86B3-B04127E342DC}"/>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grpFill/>
          </p:spPr>
          <p:txBody>
            <a:bodyPr/>
            <a:lstStyle/>
            <a:p>
              <a:endParaRPr lang="en-US" sz="1200"/>
            </a:p>
          </p:txBody>
        </p:sp>
        <p:sp>
          <p:nvSpPr>
            <p:cNvPr id="10" name="TextBox 8">
              <a:extLst>
                <a:ext uri="{FF2B5EF4-FFF2-40B4-BE49-F238E27FC236}">
                  <a16:creationId xmlns:a16="http://schemas.microsoft.com/office/drawing/2014/main" id="{B930AF81-8D4B-CDF4-262E-E90075439656}"/>
                </a:ext>
              </a:extLst>
            </p:cNvPr>
            <p:cNvSpPr txBox="1"/>
            <p:nvPr/>
          </p:nvSpPr>
          <p:spPr>
            <a:xfrm>
              <a:off x="0" y="-76200"/>
              <a:ext cx="4463880" cy="1119346"/>
            </a:xfrm>
            <a:prstGeom prst="rect">
              <a:avLst/>
            </a:prstGeom>
            <a:grpFill/>
          </p:spPr>
          <p:txBody>
            <a:bodyPr lIns="33867" tIns="33867" rIns="33867" bIns="33867" rtlCol="0" anchor="ctr"/>
            <a:lstStyle/>
            <a:p>
              <a:pPr algn="ctr">
                <a:lnSpc>
                  <a:spcPts val="1773"/>
                </a:lnSpc>
                <a:spcBef>
                  <a:spcPct val="0"/>
                </a:spcBef>
              </a:pPr>
              <a:endParaRPr sz="1200"/>
            </a:p>
          </p:txBody>
        </p:sp>
      </p:grpSp>
      <p:grpSp>
        <p:nvGrpSpPr>
          <p:cNvPr id="11" name="Group 6">
            <a:extLst>
              <a:ext uri="{FF2B5EF4-FFF2-40B4-BE49-F238E27FC236}">
                <a16:creationId xmlns:a16="http://schemas.microsoft.com/office/drawing/2014/main" id="{A3B4A0C3-1C73-ADC8-7DFE-11598DA68D0E}"/>
              </a:ext>
            </a:extLst>
          </p:cNvPr>
          <p:cNvGrpSpPr/>
          <p:nvPr/>
        </p:nvGrpSpPr>
        <p:grpSpPr>
          <a:xfrm>
            <a:off x="0" y="6332218"/>
            <a:ext cx="12192000" cy="525782"/>
            <a:chOff x="0" y="0"/>
            <a:chExt cx="4463880" cy="1043146"/>
          </a:xfrm>
        </p:grpSpPr>
        <p:sp>
          <p:nvSpPr>
            <p:cNvPr id="12" name="Freeform 7">
              <a:extLst>
                <a:ext uri="{FF2B5EF4-FFF2-40B4-BE49-F238E27FC236}">
                  <a16:creationId xmlns:a16="http://schemas.microsoft.com/office/drawing/2014/main" id="{7ED6B6F3-AD84-6261-5F61-DDFBEF7EA543}"/>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solidFill>
              <a:srgbClr val="002F87"/>
            </a:solidFill>
          </p:spPr>
          <p:txBody>
            <a:bodyPr/>
            <a:lstStyle/>
            <a:p>
              <a:endParaRPr lang="en-US" sz="1200"/>
            </a:p>
          </p:txBody>
        </p:sp>
        <p:sp>
          <p:nvSpPr>
            <p:cNvPr id="13" name="TextBox 8">
              <a:extLst>
                <a:ext uri="{FF2B5EF4-FFF2-40B4-BE49-F238E27FC236}">
                  <a16:creationId xmlns:a16="http://schemas.microsoft.com/office/drawing/2014/main" id="{517FA209-082A-9678-F6BD-62909168B8A5}"/>
                </a:ext>
              </a:extLst>
            </p:cNvPr>
            <p:cNvSpPr txBox="1"/>
            <p:nvPr/>
          </p:nvSpPr>
          <p:spPr>
            <a:xfrm>
              <a:off x="0" y="-76200"/>
              <a:ext cx="4463880" cy="1119346"/>
            </a:xfrm>
            <a:prstGeom prst="rect">
              <a:avLst/>
            </a:prstGeom>
          </p:spPr>
          <p:txBody>
            <a:bodyPr lIns="33867" tIns="33867" rIns="33867" bIns="33867" rtlCol="0" anchor="ctr"/>
            <a:lstStyle/>
            <a:p>
              <a:pPr algn="ctr">
                <a:lnSpc>
                  <a:spcPts val="1773"/>
                </a:lnSpc>
                <a:spcBef>
                  <a:spcPct val="0"/>
                </a:spcBef>
              </a:pPr>
              <a:endParaRPr sz="1200"/>
            </a:p>
          </p:txBody>
        </p:sp>
      </p:grpSp>
      <p:sp>
        <p:nvSpPr>
          <p:cNvPr id="2" name="TextBox 27">
            <a:extLst>
              <a:ext uri="{FF2B5EF4-FFF2-40B4-BE49-F238E27FC236}">
                <a16:creationId xmlns:a16="http://schemas.microsoft.com/office/drawing/2014/main" id="{A8FEC519-978B-FEDA-72A8-653B48783C88}"/>
              </a:ext>
            </a:extLst>
          </p:cNvPr>
          <p:cNvSpPr txBox="1"/>
          <p:nvPr/>
        </p:nvSpPr>
        <p:spPr>
          <a:xfrm>
            <a:off x="705452" y="787401"/>
            <a:ext cx="5486400" cy="795089"/>
          </a:xfrm>
          <a:prstGeom prst="rect">
            <a:avLst/>
          </a:prstGeom>
        </p:spPr>
        <p:txBody>
          <a:bodyPr wrap="square" lIns="0" tIns="0" rIns="0" bIns="0" rtlCol="0" anchor="t">
            <a:spAutoFit/>
          </a:bodyPr>
          <a:lstStyle/>
          <a:p>
            <a:pPr>
              <a:lnSpc>
                <a:spcPts val="6240"/>
              </a:lnSpc>
            </a:pPr>
            <a:r>
              <a:rPr lang="en-US" sz="5200" dirty="0">
                <a:solidFill>
                  <a:srgbClr val="08043E"/>
                </a:solidFill>
                <a:latin typeface="Sabon Next LT" panose="02000500000000000000" pitchFamily="2" charset="0"/>
                <a:ea typeface="Sabon"/>
                <a:cs typeface="Sabon Next LT" panose="02000500000000000000" pitchFamily="2" charset="0"/>
                <a:sym typeface="Sabon"/>
              </a:rPr>
              <a:t>Request</a:t>
            </a:r>
          </a:p>
        </p:txBody>
      </p:sp>
      <p:sp>
        <p:nvSpPr>
          <p:cNvPr id="6" name="Content Placeholder 5">
            <a:extLst>
              <a:ext uri="{FF2B5EF4-FFF2-40B4-BE49-F238E27FC236}">
                <a16:creationId xmlns:a16="http://schemas.microsoft.com/office/drawing/2014/main" id="{3DF66B3E-7494-3728-2021-69901C31584F}"/>
              </a:ext>
            </a:extLst>
          </p:cNvPr>
          <p:cNvSpPr>
            <a:spLocks noGrp="1"/>
          </p:cNvSpPr>
          <p:nvPr>
            <p:ph sz="half" idx="2"/>
          </p:nvPr>
        </p:nvSpPr>
        <p:spPr>
          <a:xfrm>
            <a:off x="705452" y="1635188"/>
            <a:ext cx="5486400" cy="4332161"/>
          </a:xfrm>
        </p:spPr>
        <p:txBody>
          <a:bodyPr>
            <a:noAutofit/>
          </a:bodyPr>
          <a:lstStyle/>
          <a:p>
            <a:pPr marL="0" indent="0">
              <a:buNone/>
            </a:pPr>
            <a:r>
              <a:rPr lang="en-US" sz="2200" u="sng" dirty="0">
                <a:latin typeface="Avenir Next LT Pro"/>
              </a:rPr>
              <a:t>Current:</a:t>
            </a:r>
            <a:r>
              <a:rPr lang="en-US" sz="2200" dirty="0">
                <a:latin typeface="Avenir Next LT Pro"/>
              </a:rPr>
              <a:t> </a:t>
            </a:r>
            <a:r>
              <a:rPr lang="en-US" sz="2200" dirty="0">
                <a:latin typeface="Avenir Next LT Pro" panose="020B0504020202020204" pitchFamily="34" charset="0"/>
              </a:rPr>
              <a:t>Rural Community: Estate Density Residential (RC:EDR)</a:t>
            </a:r>
            <a:br>
              <a:rPr lang="en-US" sz="2200" dirty="0">
                <a:latin typeface="Avenir Next LT Pro" panose="020B0504020202020204" pitchFamily="34" charset="0"/>
              </a:rPr>
            </a:br>
            <a:br>
              <a:rPr lang="en-US" sz="2200" dirty="0">
                <a:latin typeface="Avenir Next LT Pro" panose="020B0504020202020204" pitchFamily="34" charset="0"/>
              </a:rPr>
            </a:br>
            <a:r>
              <a:rPr lang="en-US" sz="2200" u="sng" dirty="0">
                <a:latin typeface="Avenir Next LT Pro" panose="020B0504020202020204" pitchFamily="34" charset="0"/>
              </a:rPr>
              <a:t>Proposed</a:t>
            </a:r>
            <a:r>
              <a:rPr lang="en-US" sz="2200" dirty="0">
                <a:latin typeface="Avenir Next LT Pro" panose="020B0504020202020204" pitchFamily="34" charset="0"/>
              </a:rPr>
              <a:t>: Community Development: Medium High Density Residential (CD:MHDR) &amp; Public Facilities (CD:PF) </a:t>
            </a:r>
            <a:endParaRPr lang="en-US" sz="2200" u="sng" dirty="0">
              <a:latin typeface="Avenir Next LT Pro" panose="020B0504020202020204" pitchFamily="34" charset="0"/>
            </a:endParaRPr>
          </a:p>
          <a:p>
            <a:pPr marL="0" indent="0">
              <a:buNone/>
            </a:pPr>
            <a:r>
              <a:rPr lang="en-US" sz="2200" u="sng" dirty="0">
                <a:latin typeface="Avenir Next LT Pro" panose="020B0504020202020204" pitchFamily="34" charset="0"/>
              </a:rPr>
              <a:t>Purpose:</a:t>
            </a:r>
            <a:r>
              <a:rPr lang="en-US" sz="2200" dirty="0">
                <a:latin typeface="Avenir Next LT Pro" panose="020B0504020202020204" pitchFamily="34" charset="0"/>
              </a:rPr>
              <a:t> allow submittal of an implementing project consisting of an educational facility approximately 20.3 acres and a medium high density residential component of approximately 180 single family detached lots averaging 7,500 sq/ft on 36.2 acres</a:t>
            </a:r>
          </a:p>
        </p:txBody>
      </p:sp>
      <p:pic>
        <p:nvPicPr>
          <p:cNvPr id="5" name="Content Placeholder 16">
            <a:extLst>
              <a:ext uri="{FF2B5EF4-FFF2-40B4-BE49-F238E27FC236}">
                <a16:creationId xmlns:a16="http://schemas.microsoft.com/office/drawing/2014/main" id="{381CC774-EF76-60C0-22A6-6CD49A2AA78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a:xfrm>
            <a:off x="6502400" y="736601"/>
            <a:ext cx="5175802" cy="5366883"/>
          </a:xfrm>
        </p:spPr>
      </p:pic>
    </p:spTree>
    <p:extLst>
      <p:ext uri="{BB962C8B-B14F-4D97-AF65-F5344CB8AC3E}">
        <p14:creationId xmlns:p14="http://schemas.microsoft.com/office/powerpoint/2010/main" val="251095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D6D646D4-6D77-BC3F-9BA4-55624354EFF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6666" b="-16666"/>
            </a:stretch>
          </a:blipFill>
        </p:spPr>
        <p:txBody>
          <a:bodyPr/>
          <a:lstStyle/>
          <a:p>
            <a:endParaRPr lang="en-US" sz="1200"/>
          </a:p>
        </p:txBody>
      </p:sp>
      <p:grpSp>
        <p:nvGrpSpPr>
          <p:cNvPr id="8" name="Group 6">
            <a:extLst>
              <a:ext uri="{FF2B5EF4-FFF2-40B4-BE49-F238E27FC236}">
                <a16:creationId xmlns:a16="http://schemas.microsoft.com/office/drawing/2014/main" id="{D0E7FECF-BC19-1817-F396-835D3AA35154}"/>
              </a:ext>
            </a:extLst>
          </p:cNvPr>
          <p:cNvGrpSpPr/>
          <p:nvPr/>
        </p:nvGrpSpPr>
        <p:grpSpPr>
          <a:xfrm>
            <a:off x="0" y="0"/>
            <a:ext cx="12192000" cy="525782"/>
            <a:chOff x="0" y="0"/>
            <a:chExt cx="4463880" cy="1043146"/>
          </a:xfrm>
          <a:solidFill>
            <a:srgbClr val="002F87"/>
          </a:solidFill>
        </p:grpSpPr>
        <p:sp>
          <p:nvSpPr>
            <p:cNvPr id="9" name="Freeform 7">
              <a:extLst>
                <a:ext uri="{FF2B5EF4-FFF2-40B4-BE49-F238E27FC236}">
                  <a16:creationId xmlns:a16="http://schemas.microsoft.com/office/drawing/2014/main" id="{FB9FE33D-ECA5-FD62-6938-F65916644668}"/>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grpFill/>
          </p:spPr>
          <p:txBody>
            <a:bodyPr/>
            <a:lstStyle/>
            <a:p>
              <a:endParaRPr lang="en-US" sz="1200"/>
            </a:p>
          </p:txBody>
        </p:sp>
        <p:sp>
          <p:nvSpPr>
            <p:cNvPr id="10" name="TextBox 8">
              <a:extLst>
                <a:ext uri="{FF2B5EF4-FFF2-40B4-BE49-F238E27FC236}">
                  <a16:creationId xmlns:a16="http://schemas.microsoft.com/office/drawing/2014/main" id="{0BB3EE92-FDC7-E64A-C871-99F602C98950}"/>
                </a:ext>
              </a:extLst>
            </p:cNvPr>
            <p:cNvSpPr txBox="1"/>
            <p:nvPr/>
          </p:nvSpPr>
          <p:spPr>
            <a:xfrm>
              <a:off x="0" y="-76200"/>
              <a:ext cx="4463880" cy="1119346"/>
            </a:xfrm>
            <a:prstGeom prst="rect">
              <a:avLst/>
            </a:prstGeom>
            <a:grpFill/>
          </p:spPr>
          <p:txBody>
            <a:bodyPr lIns="33867" tIns="33867" rIns="33867" bIns="33867" rtlCol="0" anchor="ctr"/>
            <a:lstStyle/>
            <a:p>
              <a:pPr algn="ctr">
                <a:lnSpc>
                  <a:spcPts val="1773"/>
                </a:lnSpc>
                <a:spcBef>
                  <a:spcPct val="0"/>
                </a:spcBef>
              </a:pPr>
              <a:endParaRPr sz="1200"/>
            </a:p>
          </p:txBody>
        </p:sp>
      </p:grpSp>
      <p:grpSp>
        <p:nvGrpSpPr>
          <p:cNvPr id="11" name="Group 6">
            <a:extLst>
              <a:ext uri="{FF2B5EF4-FFF2-40B4-BE49-F238E27FC236}">
                <a16:creationId xmlns:a16="http://schemas.microsoft.com/office/drawing/2014/main" id="{1361EC16-376B-4BE5-B07F-024D5CFF9E8B}"/>
              </a:ext>
            </a:extLst>
          </p:cNvPr>
          <p:cNvGrpSpPr/>
          <p:nvPr/>
        </p:nvGrpSpPr>
        <p:grpSpPr>
          <a:xfrm>
            <a:off x="0" y="6332218"/>
            <a:ext cx="12192000" cy="525782"/>
            <a:chOff x="0" y="0"/>
            <a:chExt cx="4463880" cy="1043146"/>
          </a:xfrm>
        </p:grpSpPr>
        <p:sp>
          <p:nvSpPr>
            <p:cNvPr id="12" name="Freeform 7">
              <a:extLst>
                <a:ext uri="{FF2B5EF4-FFF2-40B4-BE49-F238E27FC236}">
                  <a16:creationId xmlns:a16="http://schemas.microsoft.com/office/drawing/2014/main" id="{DEFBB542-B605-3088-29D1-F1980BED8E21}"/>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solidFill>
              <a:srgbClr val="002F87"/>
            </a:solidFill>
          </p:spPr>
          <p:txBody>
            <a:bodyPr/>
            <a:lstStyle/>
            <a:p>
              <a:endParaRPr lang="en-US" sz="1200"/>
            </a:p>
          </p:txBody>
        </p:sp>
        <p:sp>
          <p:nvSpPr>
            <p:cNvPr id="13" name="TextBox 8">
              <a:extLst>
                <a:ext uri="{FF2B5EF4-FFF2-40B4-BE49-F238E27FC236}">
                  <a16:creationId xmlns:a16="http://schemas.microsoft.com/office/drawing/2014/main" id="{35157869-50F5-B6B1-F136-8B5DE0A411B4}"/>
                </a:ext>
              </a:extLst>
            </p:cNvPr>
            <p:cNvSpPr txBox="1"/>
            <p:nvPr/>
          </p:nvSpPr>
          <p:spPr>
            <a:xfrm>
              <a:off x="0" y="-76200"/>
              <a:ext cx="4463880" cy="1119346"/>
            </a:xfrm>
            <a:prstGeom prst="rect">
              <a:avLst/>
            </a:prstGeom>
          </p:spPr>
          <p:txBody>
            <a:bodyPr lIns="33867" tIns="33867" rIns="33867" bIns="33867" rtlCol="0" anchor="ctr"/>
            <a:lstStyle/>
            <a:p>
              <a:pPr algn="ctr">
                <a:lnSpc>
                  <a:spcPts val="1773"/>
                </a:lnSpc>
                <a:spcBef>
                  <a:spcPct val="0"/>
                </a:spcBef>
              </a:pPr>
              <a:endParaRPr sz="1200"/>
            </a:p>
          </p:txBody>
        </p:sp>
      </p:grpSp>
      <p:sp>
        <p:nvSpPr>
          <p:cNvPr id="2" name="TextBox 27">
            <a:extLst>
              <a:ext uri="{FF2B5EF4-FFF2-40B4-BE49-F238E27FC236}">
                <a16:creationId xmlns:a16="http://schemas.microsoft.com/office/drawing/2014/main" id="{D434A0CA-FBD7-7CE1-A368-661B6ACF1CC5}"/>
              </a:ext>
            </a:extLst>
          </p:cNvPr>
          <p:cNvSpPr txBox="1"/>
          <p:nvPr/>
        </p:nvSpPr>
        <p:spPr>
          <a:xfrm>
            <a:off x="705452" y="787401"/>
            <a:ext cx="7286529" cy="795089"/>
          </a:xfrm>
          <a:prstGeom prst="rect">
            <a:avLst/>
          </a:prstGeom>
        </p:spPr>
        <p:txBody>
          <a:bodyPr lIns="0" tIns="0" rIns="0" bIns="0" rtlCol="0" anchor="t">
            <a:spAutoFit/>
          </a:bodyPr>
          <a:lstStyle/>
          <a:p>
            <a:pPr>
              <a:lnSpc>
                <a:spcPts val="6240"/>
              </a:lnSpc>
            </a:pPr>
            <a:r>
              <a:rPr lang="en-US" sz="5200" dirty="0">
                <a:solidFill>
                  <a:srgbClr val="08043E"/>
                </a:solidFill>
                <a:latin typeface="Sabon Next LT" panose="02000500000000000000" pitchFamily="2" charset="0"/>
                <a:ea typeface="Sabon"/>
                <a:cs typeface="Sabon Next LT" panose="02000500000000000000" pitchFamily="2" charset="0"/>
                <a:sym typeface="Sabon"/>
              </a:rPr>
              <a:t>Vicinity Map</a:t>
            </a:r>
          </a:p>
        </p:txBody>
      </p:sp>
      <p:pic>
        <p:nvPicPr>
          <p:cNvPr id="3" name="Picture Placeholder 8">
            <a:extLst>
              <a:ext uri="{FF2B5EF4-FFF2-40B4-BE49-F238E27FC236}">
                <a16:creationId xmlns:a16="http://schemas.microsoft.com/office/drawing/2014/main" id="{A4EFC818-15E7-E3D4-B781-C1EF521F0B66}"/>
              </a:ext>
            </a:extLst>
          </p:cNvPr>
          <p:cNvPicPr>
            <a:picLocks noChangeAspect="1"/>
          </p:cNvPicPr>
          <p:nvPr/>
        </p:nvPicPr>
        <p:blipFill>
          <a:blip r:embed="rId5">
            <a:extLst>
              <a:ext uri="{28A0092B-C50C-407E-A947-70E740481C1C}">
                <a14:useLocalDpi xmlns:a14="http://schemas.microsoft.com/office/drawing/2010/main" val="0"/>
              </a:ext>
            </a:extLst>
          </a:blip>
          <a:srcRect t="5495" b="5495"/>
          <a:stretch/>
        </p:blipFill>
        <p:spPr>
          <a:xfrm>
            <a:off x="1216126" y="1549400"/>
            <a:ext cx="9759749" cy="467360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6A8E3-F5E2-9D6E-3FC7-0C533D105EBA}"/>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4762DC97-FFB9-B6FE-D8AD-66C06D7AD3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sz="1200"/>
          </a:p>
        </p:txBody>
      </p:sp>
      <p:grpSp>
        <p:nvGrpSpPr>
          <p:cNvPr id="8" name="Group 6">
            <a:extLst>
              <a:ext uri="{FF2B5EF4-FFF2-40B4-BE49-F238E27FC236}">
                <a16:creationId xmlns:a16="http://schemas.microsoft.com/office/drawing/2014/main" id="{A9B61794-ACF4-4C37-60AC-56F49D3ED450}"/>
              </a:ext>
            </a:extLst>
          </p:cNvPr>
          <p:cNvGrpSpPr/>
          <p:nvPr/>
        </p:nvGrpSpPr>
        <p:grpSpPr>
          <a:xfrm>
            <a:off x="0" y="0"/>
            <a:ext cx="12192000" cy="525782"/>
            <a:chOff x="0" y="0"/>
            <a:chExt cx="4463880" cy="1043146"/>
          </a:xfrm>
          <a:solidFill>
            <a:srgbClr val="002F87"/>
          </a:solidFill>
        </p:grpSpPr>
        <p:sp>
          <p:nvSpPr>
            <p:cNvPr id="9" name="Freeform 7">
              <a:extLst>
                <a:ext uri="{FF2B5EF4-FFF2-40B4-BE49-F238E27FC236}">
                  <a16:creationId xmlns:a16="http://schemas.microsoft.com/office/drawing/2014/main" id="{9AB8B648-C99A-069A-F705-0C1A74D05FDF}"/>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grpFill/>
          </p:spPr>
          <p:txBody>
            <a:bodyPr/>
            <a:lstStyle/>
            <a:p>
              <a:endParaRPr lang="en-US" sz="1200"/>
            </a:p>
          </p:txBody>
        </p:sp>
        <p:sp>
          <p:nvSpPr>
            <p:cNvPr id="10" name="TextBox 8">
              <a:extLst>
                <a:ext uri="{FF2B5EF4-FFF2-40B4-BE49-F238E27FC236}">
                  <a16:creationId xmlns:a16="http://schemas.microsoft.com/office/drawing/2014/main" id="{46D5B933-C140-7A04-D468-050DE92800C5}"/>
                </a:ext>
              </a:extLst>
            </p:cNvPr>
            <p:cNvSpPr txBox="1"/>
            <p:nvPr/>
          </p:nvSpPr>
          <p:spPr>
            <a:xfrm>
              <a:off x="0" y="-76200"/>
              <a:ext cx="4463880" cy="1119346"/>
            </a:xfrm>
            <a:prstGeom prst="rect">
              <a:avLst/>
            </a:prstGeom>
            <a:grpFill/>
          </p:spPr>
          <p:txBody>
            <a:bodyPr lIns="33867" tIns="33867" rIns="33867" bIns="33867" rtlCol="0" anchor="ctr"/>
            <a:lstStyle/>
            <a:p>
              <a:pPr algn="ctr">
                <a:lnSpc>
                  <a:spcPts val="1773"/>
                </a:lnSpc>
                <a:spcBef>
                  <a:spcPct val="0"/>
                </a:spcBef>
              </a:pPr>
              <a:endParaRPr sz="1200"/>
            </a:p>
          </p:txBody>
        </p:sp>
      </p:grpSp>
      <p:grpSp>
        <p:nvGrpSpPr>
          <p:cNvPr id="11" name="Group 6">
            <a:extLst>
              <a:ext uri="{FF2B5EF4-FFF2-40B4-BE49-F238E27FC236}">
                <a16:creationId xmlns:a16="http://schemas.microsoft.com/office/drawing/2014/main" id="{625D75C2-1638-01F0-0DD6-3022944812D4}"/>
              </a:ext>
            </a:extLst>
          </p:cNvPr>
          <p:cNvGrpSpPr/>
          <p:nvPr/>
        </p:nvGrpSpPr>
        <p:grpSpPr>
          <a:xfrm>
            <a:off x="0" y="6332218"/>
            <a:ext cx="12192000" cy="525782"/>
            <a:chOff x="0" y="0"/>
            <a:chExt cx="4463880" cy="1043146"/>
          </a:xfrm>
        </p:grpSpPr>
        <p:sp>
          <p:nvSpPr>
            <p:cNvPr id="12" name="Freeform 7">
              <a:extLst>
                <a:ext uri="{FF2B5EF4-FFF2-40B4-BE49-F238E27FC236}">
                  <a16:creationId xmlns:a16="http://schemas.microsoft.com/office/drawing/2014/main" id="{1741F359-7964-0724-135C-26EE8E834E05}"/>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solidFill>
              <a:srgbClr val="002F87"/>
            </a:solidFill>
          </p:spPr>
          <p:txBody>
            <a:bodyPr/>
            <a:lstStyle/>
            <a:p>
              <a:endParaRPr lang="en-US" sz="1200"/>
            </a:p>
          </p:txBody>
        </p:sp>
        <p:sp>
          <p:nvSpPr>
            <p:cNvPr id="13" name="TextBox 8">
              <a:extLst>
                <a:ext uri="{FF2B5EF4-FFF2-40B4-BE49-F238E27FC236}">
                  <a16:creationId xmlns:a16="http://schemas.microsoft.com/office/drawing/2014/main" id="{66A638A4-901E-BE39-5711-C5B73D138400}"/>
                </a:ext>
              </a:extLst>
            </p:cNvPr>
            <p:cNvSpPr txBox="1"/>
            <p:nvPr/>
          </p:nvSpPr>
          <p:spPr>
            <a:xfrm>
              <a:off x="0" y="-76200"/>
              <a:ext cx="4463880" cy="1119346"/>
            </a:xfrm>
            <a:prstGeom prst="rect">
              <a:avLst/>
            </a:prstGeom>
          </p:spPr>
          <p:txBody>
            <a:bodyPr lIns="33867" tIns="33867" rIns="33867" bIns="33867" rtlCol="0" anchor="ctr"/>
            <a:lstStyle/>
            <a:p>
              <a:pPr algn="ctr">
                <a:lnSpc>
                  <a:spcPts val="1773"/>
                </a:lnSpc>
                <a:spcBef>
                  <a:spcPct val="0"/>
                </a:spcBef>
              </a:pPr>
              <a:endParaRPr sz="1200"/>
            </a:p>
          </p:txBody>
        </p:sp>
      </p:grpSp>
      <p:sp>
        <p:nvSpPr>
          <p:cNvPr id="2" name="TextBox 27">
            <a:extLst>
              <a:ext uri="{FF2B5EF4-FFF2-40B4-BE49-F238E27FC236}">
                <a16:creationId xmlns:a16="http://schemas.microsoft.com/office/drawing/2014/main" id="{50BBD882-D7B1-935C-3163-23B8C7E2729D}"/>
              </a:ext>
            </a:extLst>
          </p:cNvPr>
          <p:cNvSpPr txBox="1"/>
          <p:nvPr/>
        </p:nvSpPr>
        <p:spPr>
          <a:xfrm>
            <a:off x="705451" y="787401"/>
            <a:ext cx="11080149" cy="795089"/>
          </a:xfrm>
          <a:prstGeom prst="rect">
            <a:avLst/>
          </a:prstGeom>
        </p:spPr>
        <p:txBody>
          <a:bodyPr wrap="square" lIns="0" tIns="0" rIns="0" bIns="0" rtlCol="0" anchor="t">
            <a:spAutoFit/>
          </a:bodyPr>
          <a:lstStyle/>
          <a:p>
            <a:pPr>
              <a:lnSpc>
                <a:spcPts val="6240"/>
              </a:lnSpc>
            </a:pPr>
            <a:r>
              <a:rPr lang="en-US" sz="5200" dirty="0">
                <a:solidFill>
                  <a:srgbClr val="08043E"/>
                </a:solidFill>
                <a:latin typeface="Sabon Next LT" panose="02000500000000000000" pitchFamily="2" charset="0"/>
                <a:cs typeface="Sabon Next LT" panose="02000500000000000000" pitchFamily="2" charset="0"/>
                <a:sym typeface="Sabon"/>
              </a:rPr>
              <a:t>Foundation Component Vicinity Map </a:t>
            </a:r>
          </a:p>
        </p:txBody>
      </p:sp>
      <p:pic>
        <p:nvPicPr>
          <p:cNvPr id="3" name="Picture Placeholder 8">
            <a:extLst>
              <a:ext uri="{FF2B5EF4-FFF2-40B4-BE49-F238E27FC236}">
                <a16:creationId xmlns:a16="http://schemas.microsoft.com/office/drawing/2014/main" id="{5ABDA676-E850-3AF9-C6D9-B0334F492372}"/>
              </a:ext>
            </a:extLst>
          </p:cNvPr>
          <p:cNvPicPr>
            <a:picLocks noChangeAspect="1"/>
          </p:cNvPicPr>
          <p:nvPr/>
        </p:nvPicPr>
        <p:blipFill>
          <a:blip r:embed="rId4">
            <a:extLst>
              <a:ext uri="{28A0092B-C50C-407E-A947-70E740481C1C}">
                <a14:useLocalDpi xmlns:a14="http://schemas.microsoft.com/office/drawing/2010/main" val="0"/>
              </a:ext>
            </a:extLst>
          </a:blip>
          <a:srcRect t="11707" b="11707"/>
          <a:stretch/>
        </p:blipFill>
        <p:spPr>
          <a:xfrm>
            <a:off x="1216126" y="1549400"/>
            <a:ext cx="9759749" cy="4673600"/>
          </a:xfrm>
          <a:prstGeom prst="rect">
            <a:avLst/>
          </a:prstGeom>
        </p:spPr>
      </p:pic>
    </p:spTree>
    <p:extLst>
      <p:ext uri="{BB962C8B-B14F-4D97-AF65-F5344CB8AC3E}">
        <p14:creationId xmlns:p14="http://schemas.microsoft.com/office/powerpoint/2010/main" val="281847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6E99-A45F-A16A-649B-79BD22942096}"/>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F12B6ED4-9E17-7E27-F481-48642A5085B5}"/>
              </a:ext>
            </a:extLst>
          </p:cNvPr>
          <p:cNvSpPr/>
          <p:nvPr/>
        </p:nvSpPr>
        <p:spPr>
          <a:xfrm>
            <a:off x="2209" y="-110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sz="1200"/>
          </a:p>
        </p:txBody>
      </p:sp>
      <p:grpSp>
        <p:nvGrpSpPr>
          <p:cNvPr id="8" name="Group 6">
            <a:extLst>
              <a:ext uri="{FF2B5EF4-FFF2-40B4-BE49-F238E27FC236}">
                <a16:creationId xmlns:a16="http://schemas.microsoft.com/office/drawing/2014/main" id="{183E1A09-C855-A329-F1AC-478DB86DA083}"/>
              </a:ext>
            </a:extLst>
          </p:cNvPr>
          <p:cNvGrpSpPr/>
          <p:nvPr/>
        </p:nvGrpSpPr>
        <p:grpSpPr>
          <a:xfrm>
            <a:off x="0" y="0"/>
            <a:ext cx="12192000" cy="525782"/>
            <a:chOff x="0" y="0"/>
            <a:chExt cx="4463880" cy="1043146"/>
          </a:xfrm>
          <a:solidFill>
            <a:srgbClr val="002F87"/>
          </a:solidFill>
        </p:grpSpPr>
        <p:sp>
          <p:nvSpPr>
            <p:cNvPr id="9" name="Freeform 7">
              <a:extLst>
                <a:ext uri="{FF2B5EF4-FFF2-40B4-BE49-F238E27FC236}">
                  <a16:creationId xmlns:a16="http://schemas.microsoft.com/office/drawing/2014/main" id="{9086BEED-069E-013B-8432-CD31CB4224CF}"/>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grpFill/>
          </p:spPr>
          <p:txBody>
            <a:bodyPr/>
            <a:lstStyle/>
            <a:p>
              <a:endParaRPr lang="en-US" sz="1200"/>
            </a:p>
          </p:txBody>
        </p:sp>
        <p:sp>
          <p:nvSpPr>
            <p:cNvPr id="10" name="TextBox 8">
              <a:extLst>
                <a:ext uri="{FF2B5EF4-FFF2-40B4-BE49-F238E27FC236}">
                  <a16:creationId xmlns:a16="http://schemas.microsoft.com/office/drawing/2014/main" id="{72C55C56-1775-7956-073A-5ED8FE90C1C7}"/>
                </a:ext>
              </a:extLst>
            </p:cNvPr>
            <p:cNvSpPr txBox="1"/>
            <p:nvPr/>
          </p:nvSpPr>
          <p:spPr>
            <a:xfrm>
              <a:off x="0" y="-76200"/>
              <a:ext cx="4463880" cy="1119346"/>
            </a:xfrm>
            <a:prstGeom prst="rect">
              <a:avLst/>
            </a:prstGeom>
            <a:grpFill/>
          </p:spPr>
          <p:txBody>
            <a:bodyPr lIns="33867" tIns="33867" rIns="33867" bIns="33867" rtlCol="0" anchor="ctr"/>
            <a:lstStyle/>
            <a:p>
              <a:pPr algn="ctr">
                <a:lnSpc>
                  <a:spcPts val="1773"/>
                </a:lnSpc>
                <a:spcBef>
                  <a:spcPct val="0"/>
                </a:spcBef>
              </a:pPr>
              <a:endParaRPr sz="1200"/>
            </a:p>
          </p:txBody>
        </p:sp>
      </p:grpSp>
      <p:grpSp>
        <p:nvGrpSpPr>
          <p:cNvPr id="11" name="Group 6">
            <a:extLst>
              <a:ext uri="{FF2B5EF4-FFF2-40B4-BE49-F238E27FC236}">
                <a16:creationId xmlns:a16="http://schemas.microsoft.com/office/drawing/2014/main" id="{328436E5-A96B-718A-DABB-138AB4382628}"/>
              </a:ext>
            </a:extLst>
          </p:cNvPr>
          <p:cNvGrpSpPr/>
          <p:nvPr/>
        </p:nvGrpSpPr>
        <p:grpSpPr>
          <a:xfrm>
            <a:off x="0" y="6332218"/>
            <a:ext cx="12192000" cy="525782"/>
            <a:chOff x="0" y="0"/>
            <a:chExt cx="4463880" cy="1043146"/>
          </a:xfrm>
        </p:grpSpPr>
        <p:sp>
          <p:nvSpPr>
            <p:cNvPr id="12" name="Freeform 7">
              <a:extLst>
                <a:ext uri="{FF2B5EF4-FFF2-40B4-BE49-F238E27FC236}">
                  <a16:creationId xmlns:a16="http://schemas.microsoft.com/office/drawing/2014/main" id="{23B70104-3CAF-3DC9-3653-94BE68041B9D}"/>
                </a:ext>
              </a:extLst>
            </p:cNvPr>
            <p:cNvSpPr/>
            <p:nvPr/>
          </p:nvSpPr>
          <p:spPr>
            <a:xfrm>
              <a:off x="0" y="0"/>
              <a:ext cx="4463879" cy="1043146"/>
            </a:xfrm>
            <a:custGeom>
              <a:avLst/>
              <a:gdLst/>
              <a:ahLst/>
              <a:cxnLst/>
              <a:rect l="l" t="t" r="r" b="b"/>
              <a:pathLst>
                <a:path w="4463879" h="1043146">
                  <a:moveTo>
                    <a:pt x="0" y="0"/>
                  </a:moveTo>
                  <a:lnTo>
                    <a:pt x="4463879" y="0"/>
                  </a:lnTo>
                  <a:lnTo>
                    <a:pt x="4463879" y="1043146"/>
                  </a:lnTo>
                  <a:lnTo>
                    <a:pt x="0" y="1043146"/>
                  </a:lnTo>
                  <a:close/>
                </a:path>
              </a:pathLst>
            </a:custGeom>
            <a:solidFill>
              <a:srgbClr val="002F87"/>
            </a:solidFill>
          </p:spPr>
          <p:txBody>
            <a:bodyPr/>
            <a:lstStyle/>
            <a:p>
              <a:endParaRPr lang="en-US" sz="1200"/>
            </a:p>
          </p:txBody>
        </p:sp>
        <p:sp>
          <p:nvSpPr>
            <p:cNvPr id="13" name="TextBox 8">
              <a:extLst>
                <a:ext uri="{FF2B5EF4-FFF2-40B4-BE49-F238E27FC236}">
                  <a16:creationId xmlns:a16="http://schemas.microsoft.com/office/drawing/2014/main" id="{6D4DECED-3585-6741-BEB7-876F3934C045}"/>
                </a:ext>
              </a:extLst>
            </p:cNvPr>
            <p:cNvSpPr txBox="1"/>
            <p:nvPr/>
          </p:nvSpPr>
          <p:spPr>
            <a:xfrm>
              <a:off x="0" y="-76200"/>
              <a:ext cx="4463880" cy="1119346"/>
            </a:xfrm>
            <a:prstGeom prst="rect">
              <a:avLst/>
            </a:prstGeom>
          </p:spPr>
          <p:txBody>
            <a:bodyPr lIns="33867" tIns="33867" rIns="33867" bIns="33867" rtlCol="0" anchor="ctr"/>
            <a:lstStyle/>
            <a:p>
              <a:pPr algn="ctr">
                <a:lnSpc>
                  <a:spcPts val="1773"/>
                </a:lnSpc>
                <a:spcBef>
                  <a:spcPct val="0"/>
                </a:spcBef>
              </a:pPr>
              <a:endParaRPr sz="1200"/>
            </a:p>
          </p:txBody>
        </p:sp>
      </p:grpSp>
      <p:sp>
        <p:nvSpPr>
          <p:cNvPr id="2" name="TextBox 27">
            <a:extLst>
              <a:ext uri="{FF2B5EF4-FFF2-40B4-BE49-F238E27FC236}">
                <a16:creationId xmlns:a16="http://schemas.microsoft.com/office/drawing/2014/main" id="{73D2D6D0-0ACE-CBE4-4C5D-746E375CA196}"/>
              </a:ext>
            </a:extLst>
          </p:cNvPr>
          <p:cNvSpPr txBox="1"/>
          <p:nvPr/>
        </p:nvSpPr>
        <p:spPr>
          <a:xfrm>
            <a:off x="705451" y="787401"/>
            <a:ext cx="11080149" cy="795089"/>
          </a:xfrm>
          <a:prstGeom prst="rect">
            <a:avLst/>
          </a:prstGeom>
        </p:spPr>
        <p:txBody>
          <a:bodyPr wrap="square" lIns="0" tIns="0" rIns="0" bIns="0" rtlCol="0" anchor="t">
            <a:spAutoFit/>
          </a:bodyPr>
          <a:lstStyle/>
          <a:p>
            <a:pPr>
              <a:lnSpc>
                <a:spcPts val="6240"/>
              </a:lnSpc>
            </a:pPr>
            <a:r>
              <a:rPr lang="en-US" sz="5200" dirty="0">
                <a:solidFill>
                  <a:srgbClr val="08043E"/>
                </a:solidFill>
                <a:latin typeface="Sabon Next LT" panose="02000500000000000000" pitchFamily="2" charset="0"/>
                <a:cs typeface="Sabon Next LT" panose="02000500000000000000" pitchFamily="2" charset="0"/>
                <a:sym typeface="Sabon"/>
              </a:rPr>
              <a:t>Staff Recommendation</a:t>
            </a:r>
          </a:p>
        </p:txBody>
      </p:sp>
      <p:sp>
        <p:nvSpPr>
          <p:cNvPr id="6" name="TextBox 5">
            <a:extLst>
              <a:ext uri="{FF2B5EF4-FFF2-40B4-BE49-F238E27FC236}">
                <a16:creationId xmlns:a16="http://schemas.microsoft.com/office/drawing/2014/main" id="{0F61B6AA-A2A7-95C2-E47F-ADE95F4EF3B7}"/>
              </a:ext>
            </a:extLst>
          </p:cNvPr>
          <p:cNvSpPr txBox="1"/>
          <p:nvPr/>
        </p:nvSpPr>
        <p:spPr>
          <a:xfrm>
            <a:off x="705451" y="1650062"/>
            <a:ext cx="10876949" cy="3170099"/>
          </a:xfrm>
          <a:prstGeom prst="rect">
            <a:avLst/>
          </a:prstGeom>
          <a:noFill/>
        </p:spPr>
        <p:txBody>
          <a:bodyPr wrap="square" lIns="60960" tIns="30480" rIns="60960" bIns="30480" rtlCol="0" anchor="t">
            <a:spAutoFit/>
          </a:bodyPr>
          <a:lstStyle/>
          <a:p>
            <a:pPr marL="345034" indent="-345034"/>
            <a:r>
              <a:rPr lang="en-US" sz="2400" dirty="0">
                <a:latin typeface="Avenir Next LT Pro" panose="020B0504020202020204" pitchFamily="34" charset="0"/>
              </a:rPr>
              <a:t>That The Board of Supervisors:</a:t>
            </a:r>
          </a:p>
          <a:p>
            <a:pPr marL="345034" indent="-345034"/>
            <a:endParaRPr lang="en-US" sz="2400" dirty="0">
              <a:latin typeface="Avenir Next LT Pro" panose="020B0504020202020204" pitchFamily="34" charset="0"/>
            </a:endParaRPr>
          </a:p>
          <a:p>
            <a:pPr marL="345034" indent="-345034">
              <a:spcAft>
                <a:spcPts val="1200"/>
              </a:spcAft>
            </a:pPr>
            <a:r>
              <a:rPr lang="en-US" sz="2400" dirty="0">
                <a:latin typeface="Avenir Next LT Pro" panose="020B0504020202020204" pitchFamily="34" charset="0"/>
              </a:rPr>
              <a:t>1. </a:t>
            </a:r>
            <a:r>
              <a:rPr lang="en-US" sz="2400" b="1" u="sng" dirty="0">
                <a:latin typeface="Avenir Next LT Pro" panose="020B0504020202020204" pitchFamily="34" charset="0"/>
              </a:rPr>
              <a:t>CONSIDER</a:t>
            </a:r>
            <a:r>
              <a:rPr lang="en-US" sz="2400" dirty="0">
                <a:latin typeface="Avenir Next LT Pro" panose="020B0504020202020204" pitchFamily="34" charset="0"/>
              </a:rPr>
              <a:t> whether to recommend initiation of </a:t>
            </a:r>
            <a:r>
              <a:rPr lang="en-US" sz="2400" b="1" dirty="0">
                <a:latin typeface="Avenir Next LT Pro" panose="020B0504020202020204" pitchFamily="34" charset="0"/>
              </a:rPr>
              <a:t>Foundation Component General Plan Amendment No. 240020 (FC-GPA240020);</a:t>
            </a:r>
            <a:r>
              <a:rPr lang="en-US" sz="2400" dirty="0">
                <a:latin typeface="Avenir Next LT Pro" panose="020B0504020202020204" pitchFamily="34" charset="0"/>
              </a:rPr>
              <a:t> and</a:t>
            </a:r>
            <a:endParaRPr lang="en-US" sz="2400" b="1" dirty="0">
              <a:latin typeface="Avenir Next LT Pro"/>
            </a:endParaRPr>
          </a:p>
          <a:p>
            <a:pPr marL="345034" indent="-345034">
              <a:spcAft>
                <a:spcPts val="1200"/>
              </a:spcAft>
            </a:pPr>
            <a:r>
              <a:rPr lang="en-US" sz="2400" dirty="0">
                <a:latin typeface="Avenir Next LT Pro"/>
              </a:rPr>
              <a:t>2. If recommended, </a:t>
            </a:r>
            <a:r>
              <a:rPr lang="en-US" sz="2400" b="1" dirty="0">
                <a:latin typeface="Avenir Next LT Pro"/>
              </a:rPr>
              <a:t>ADOPT</a:t>
            </a:r>
            <a:r>
              <a:rPr lang="en-US" sz="2400" dirty="0">
                <a:latin typeface="Avenir Next LT Pro"/>
              </a:rPr>
              <a:t> an order initiating </a:t>
            </a:r>
            <a:r>
              <a:rPr lang="en-US" sz="2400" b="1" dirty="0">
                <a:latin typeface="Avenir Next LT Pro"/>
              </a:rPr>
              <a:t>Foundation Component General Plan Amendment No. 240020 (FC-GPA240020) </a:t>
            </a:r>
            <a:r>
              <a:rPr lang="en-US" sz="2400" dirty="0">
                <a:latin typeface="Avenir Next LT Pro"/>
              </a:rPr>
              <a:t>and requiring the applicant to submit to the County the implementing project within 6 months.</a:t>
            </a:r>
            <a:endParaRPr lang="en-US" sz="1200" dirty="0">
              <a:latin typeface="Avenir Next LT Pro"/>
            </a:endParaRPr>
          </a:p>
        </p:txBody>
      </p:sp>
    </p:spTree>
    <p:extLst>
      <p:ext uri="{BB962C8B-B14F-4D97-AF65-F5344CB8AC3E}">
        <p14:creationId xmlns:p14="http://schemas.microsoft.com/office/powerpoint/2010/main" val="6402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2627" y="156381"/>
            <a:ext cx="8246745" cy="2504853"/>
          </a:xfrm>
          <a:prstGeom prst="rect">
            <a:avLst/>
          </a:prstGeom>
        </p:spPr>
        <p:txBody>
          <a:bodyPr vert="horz" wrap="square" lIns="0" tIns="74295" rIns="0" bIns="0" rtlCol="0">
            <a:spAutoFit/>
          </a:bodyPr>
          <a:lstStyle/>
          <a:p>
            <a:pPr marL="259079" marR="5080" indent="-247015">
              <a:lnSpc>
                <a:spcPts val="3890"/>
              </a:lnSpc>
              <a:spcBef>
                <a:spcPts val="585"/>
              </a:spcBef>
            </a:pPr>
            <a:r>
              <a:rPr sz="4000" dirty="0"/>
              <a:t>Yee</a:t>
            </a:r>
            <a:r>
              <a:rPr sz="4000" spc="-55" dirty="0"/>
              <a:t> </a:t>
            </a:r>
            <a:r>
              <a:rPr sz="4000" dirty="0"/>
              <a:t>Property</a:t>
            </a:r>
            <a:r>
              <a:rPr sz="4000" spc="-75" dirty="0"/>
              <a:t> </a:t>
            </a:r>
            <a:r>
              <a:rPr sz="4000" dirty="0"/>
              <a:t>–</a:t>
            </a:r>
            <a:r>
              <a:rPr sz="4000" spc="-50" dirty="0"/>
              <a:t> </a:t>
            </a:r>
            <a:br>
              <a:rPr lang="en-US" sz="4000" spc="-50" dirty="0"/>
            </a:br>
            <a:r>
              <a:rPr sz="4000" spc="-10" dirty="0"/>
              <a:t>Foundational</a:t>
            </a:r>
            <a:r>
              <a:rPr sz="4000" spc="-80" dirty="0"/>
              <a:t> </a:t>
            </a:r>
            <a:r>
              <a:rPr sz="4000" dirty="0"/>
              <a:t>General</a:t>
            </a:r>
            <a:r>
              <a:rPr sz="4000" spc="-45" dirty="0"/>
              <a:t> </a:t>
            </a:r>
            <a:r>
              <a:rPr sz="4000" spc="-20" dirty="0"/>
              <a:t>Plan </a:t>
            </a:r>
            <a:r>
              <a:rPr sz="4000" dirty="0"/>
              <a:t>Amendment</a:t>
            </a:r>
            <a:r>
              <a:rPr sz="4000" spc="-114" dirty="0"/>
              <a:t> </a:t>
            </a:r>
            <a:r>
              <a:rPr sz="4000" dirty="0"/>
              <a:t>Application</a:t>
            </a:r>
            <a:r>
              <a:rPr sz="4000" spc="-155" dirty="0"/>
              <a:t> </a:t>
            </a:r>
            <a:r>
              <a:rPr sz="4000" spc="-10" dirty="0"/>
              <a:t>(GPA240020)</a:t>
            </a:r>
          </a:p>
          <a:p>
            <a:pPr marL="1767839" marR="1759585" indent="610870">
              <a:lnSpc>
                <a:spcPct val="124600"/>
              </a:lnSpc>
              <a:spcBef>
                <a:spcPts val="270"/>
              </a:spcBef>
            </a:pPr>
            <a:r>
              <a:rPr sz="2400" b="0" dirty="0">
                <a:latin typeface="Californian FB"/>
                <a:cs typeface="Californian FB"/>
              </a:rPr>
              <a:t>Public</a:t>
            </a:r>
            <a:r>
              <a:rPr sz="2400" b="0" spc="-65" dirty="0">
                <a:latin typeface="Californian FB"/>
                <a:cs typeface="Californian FB"/>
              </a:rPr>
              <a:t> </a:t>
            </a:r>
            <a:r>
              <a:rPr sz="2400" b="0" dirty="0">
                <a:latin typeface="Californian FB"/>
                <a:cs typeface="Californian FB"/>
              </a:rPr>
              <a:t>Hearing</a:t>
            </a:r>
            <a:r>
              <a:rPr sz="2400" b="0" spc="-70" dirty="0">
                <a:latin typeface="Californian FB"/>
                <a:cs typeface="Californian FB"/>
              </a:rPr>
              <a:t> </a:t>
            </a:r>
            <a:r>
              <a:rPr sz="2400" b="0" spc="-10" dirty="0">
                <a:latin typeface="Californian FB"/>
                <a:cs typeface="Californian FB"/>
              </a:rPr>
              <a:t>Presentation Corona-</a:t>
            </a:r>
            <a:r>
              <a:rPr sz="2400" b="0" dirty="0">
                <a:latin typeface="Californian FB"/>
                <a:cs typeface="Californian FB"/>
              </a:rPr>
              <a:t>Norco</a:t>
            </a:r>
            <a:r>
              <a:rPr sz="2400" b="0" spc="-45" dirty="0">
                <a:latin typeface="Californian FB"/>
                <a:cs typeface="Californian FB"/>
              </a:rPr>
              <a:t> </a:t>
            </a:r>
            <a:r>
              <a:rPr sz="2400" b="0" dirty="0">
                <a:latin typeface="Californian FB"/>
                <a:cs typeface="Californian FB"/>
              </a:rPr>
              <a:t>Unified</a:t>
            </a:r>
            <a:r>
              <a:rPr sz="2400" b="0" spc="-60" dirty="0">
                <a:latin typeface="Californian FB"/>
                <a:cs typeface="Californian FB"/>
              </a:rPr>
              <a:t> </a:t>
            </a:r>
            <a:r>
              <a:rPr sz="2400" b="0" dirty="0">
                <a:latin typeface="Californian FB"/>
                <a:cs typeface="Californian FB"/>
              </a:rPr>
              <a:t>School</a:t>
            </a:r>
            <a:r>
              <a:rPr sz="2400" b="0" spc="-25" dirty="0">
                <a:latin typeface="Californian FB"/>
                <a:cs typeface="Californian FB"/>
              </a:rPr>
              <a:t> </a:t>
            </a:r>
            <a:r>
              <a:rPr sz="2400" b="0" spc="-10" dirty="0">
                <a:latin typeface="Californian FB"/>
                <a:cs typeface="Californian FB"/>
              </a:rPr>
              <a:t>District</a:t>
            </a:r>
            <a:endParaRPr sz="2400" dirty="0">
              <a:latin typeface="Californian FB"/>
              <a:cs typeface="Californian FB"/>
            </a:endParaRPr>
          </a:p>
        </p:txBody>
      </p:sp>
      <p:pic>
        <p:nvPicPr>
          <p:cNvPr id="3" name="object 3"/>
          <p:cNvPicPr/>
          <p:nvPr/>
        </p:nvPicPr>
        <p:blipFill>
          <a:blip r:embed="rId3" cstate="print"/>
          <a:stretch>
            <a:fillRect/>
          </a:stretch>
        </p:blipFill>
        <p:spPr>
          <a:xfrm>
            <a:off x="0" y="2858401"/>
            <a:ext cx="12192000" cy="39995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42448" y="31046"/>
            <a:ext cx="4440923" cy="505267"/>
          </a:xfrm>
          <a:prstGeom prst="rect">
            <a:avLst/>
          </a:prstGeom>
        </p:spPr>
        <p:txBody>
          <a:bodyPr vert="horz" wrap="square" lIns="0" tIns="12700" rIns="0" bIns="0" rtlCol="0">
            <a:spAutoFit/>
          </a:bodyPr>
          <a:lstStyle/>
          <a:p>
            <a:pPr marL="12700">
              <a:lnSpc>
                <a:spcPct val="100000"/>
              </a:lnSpc>
              <a:spcBef>
                <a:spcPts val="100"/>
              </a:spcBef>
              <a:tabLst>
                <a:tab pos="2409825" algn="l"/>
              </a:tabLst>
            </a:pPr>
            <a:r>
              <a:rPr lang="en-US" sz="3200" spc="235" dirty="0"/>
              <a:t>   </a:t>
            </a:r>
            <a:r>
              <a:rPr sz="3200" spc="235" dirty="0"/>
              <a:t>PROJECT</a:t>
            </a:r>
            <a:r>
              <a:rPr lang="en-US" sz="3200" spc="235" dirty="0"/>
              <a:t> </a:t>
            </a:r>
            <a:r>
              <a:rPr sz="3200" spc="270" dirty="0"/>
              <a:t>LOCATION</a:t>
            </a:r>
          </a:p>
        </p:txBody>
      </p:sp>
      <p:pic>
        <p:nvPicPr>
          <p:cNvPr id="3" name="object 3"/>
          <p:cNvPicPr/>
          <p:nvPr/>
        </p:nvPicPr>
        <p:blipFill>
          <a:blip r:embed="rId3" cstate="print"/>
          <a:stretch>
            <a:fillRect/>
          </a:stretch>
        </p:blipFill>
        <p:spPr>
          <a:xfrm>
            <a:off x="6400800" y="565835"/>
            <a:ext cx="5222443" cy="6292164"/>
          </a:xfrm>
          <a:prstGeom prst="rect">
            <a:avLst/>
          </a:prstGeom>
        </p:spPr>
      </p:pic>
      <p:pic>
        <p:nvPicPr>
          <p:cNvPr id="4" name="object 4"/>
          <p:cNvPicPr/>
          <p:nvPr/>
        </p:nvPicPr>
        <p:blipFill>
          <a:blip r:embed="rId4" cstate="print"/>
          <a:stretch>
            <a:fillRect/>
          </a:stretch>
        </p:blipFill>
        <p:spPr>
          <a:xfrm>
            <a:off x="729006" y="565831"/>
            <a:ext cx="4942101" cy="62921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675" y="-67759"/>
            <a:ext cx="4234649" cy="689932"/>
          </a:xfrm>
          <a:prstGeom prst="rect">
            <a:avLst/>
          </a:prstGeom>
        </p:spPr>
        <p:txBody>
          <a:bodyPr vert="horz" wrap="square" lIns="0" tIns="12700" rIns="0" bIns="0" rtlCol="0">
            <a:spAutoFit/>
          </a:bodyPr>
          <a:lstStyle/>
          <a:p>
            <a:pPr marL="12700">
              <a:lnSpc>
                <a:spcPct val="100000"/>
              </a:lnSpc>
              <a:spcBef>
                <a:spcPts val="100"/>
              </a:spcBef>
              <a:tabLst>
                <a:tab pos="2409825" algn="l"/>
              </a:tabLst>
            </a:pPr>
            <a:r>
              <a:rPr lang="en-US" spc="240" dirty="0"/>
              <a:t>  </a:t>
            </a:r>
            <a:r>
              <a:rPr sz="3200" spc="240" dirty="0"/>
              <a:t>PROJECT</a:t>
            </a:r>
            <a:r>
              <a:rPr dirty="0"/>
              <a:t>	</a:t>
            </a:r>
            <a:r>
              <a:rPr sz="3200" spc="275" dirty="0"/>
              <a:t>SITE</a:t>
            </a:r>
          </a:p>
        </p:txBody>
      </p:sp>
      <p:pic>
        <p:nvPicPr>
          <p:cNvPr id="3" name="object 3"/>
          <p:cNvPicPr/>
          <p:nvPr/>
        </p:nvPicPr>
        <p:blipFill>
          <a:blip r:embed="rId3" cstate="print"/>
          <a:stretch>
            <a:fillRect/>
          </a:stretch>
        </p:blipFill>
        <p:spPr>
          <a:xfrm>
            <a:off x="6847001" y="564747"/>
            <a:ext cx="4377169" cy="6258174"/>
          </a:xfrm>
          <a:prstGeom prst="rect">
            <a:avLst/>
          </a:prstGeom>
        </p:spPr>
      </p:pic>
      <p:pic>
        <p:nvPicPr>
          <p:cNvPr id="4" name="object 4"/>
          <p:cNvPicPr/>
          <p:nvPr/>
        </p:nvPicPr>
        <p:blipFill>
          <a:blip r:embed="rId4" cstate="print"/>
          <a:stretch>
            <a:fillRect/>
          </a:stretch>
        </p:blipFill>
        <p:spPr>
          <a:xfrm>
            <a:off x="1159497" y="622173"/>
            <a:ext cx="4950993" cy="620074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tabLst>
                <a:tab pos="2593975" algn="l"/>
                <a:tab pos="4822825" algn="l"/>
                <a:tab pos="6090285" algn="l"/>
                <a:tab pos="7658734" algn="l"/>
              </a:tabLst>
            </a:pPr>
            <a:r>
              <a:rPr spc="235" dirty="0"/>
              <a:t>EXISTING</a:t>
            </a:r>
            <a:r>
              <a:rPr dirty="0"/>
              <a:t>	</a:t>
            </a:r>
            <a:r>
              <a:rPr spc="229" dirty="0"/>
              <a:t>ZONING</a:t>
            </a:r>
            <a:r>
              <a:rPr dirty="0"/>
              <a:t>	</a:t>
            </a:r>
            <a:r>
              <a:rPr spc="145" dirty="0"/>
              <a:t>AND</a:t>
            </a:r>
            <a:r>
              <a:rPr dirty="0"/>
              <a:t>	</a:t>
            </a:r>
            <a:r>
              <a:rPr spc="175" dirty="0"/>
              <a:t>LAND</a:t>
            </a:r>
            <a:r>
              <a:rPr dirty="0"/>
              <a:t>	</a:t>
            </a:r>
            <a:r>
              <a:rPr spc="170" dirty="0"/>
              <a:t>USE</a:t>
            </a:r>
          </a:p>
        </p:txBody>
      </p:sp>
      <p:pic>
        <p:nvPicPr>
          <p:cNvPr id="3" name="object 3"/>
          <p:cNvPicPr/>
          <p:nvPr/>
        </p:nvPicPr>
        <p:blipFill>
          <a:blip r:embed="rId3" cstate="print"/>
          <a:stretch>
            <a:fillRect/>
          </a:stretch>
        </p:blipFill>
        <p:spPr>
          <a:xfrm>
            <a:off x="6305589" y="538650"/>
            <a:ext cx="2202330" cy="2794401"/>
          </a:xfrm>
          <a:prstGeom prst="rect">
            <a:avLst/>
          </a:prstGeom>
        </p:spPr>
      </p:pic>
      <p:pic>
        <p:nvPicPr>
          <p:cNvPr id="4" name="object 4"/>
          <p:cNvPicPr/>
          <p:nvPr/>
        </p:nvPicPr>
        <p:blipFill>
          <a:blip r:embed="rId4" cstate="print"/>
          <a:stretch>
            <a:fillRect/>
          </a:stretch>
        </p:blipFill>
        <p:spPr>
          <a:xfrm>
            <a:off x="1795416" y="584266"/>
            <a:ext cx="2146421" cy="2750512"/>
          </a:xfrm>
          <a:prstGeom prst="rect">
            <a:avLst/>
          </a:prstGeom>
        </p:spPr>
      </p:pic>
      <p:sp>
        <p:nvSpPr>
          <p:cNvPr id="5" name="object 5"/>
          <p:cNvSpPr txBox="1"/>
          <p:nvPr/>
        </p:nvSpPr>
        <p:spPr>
          <a:xfrm>
            <a:off x="1646935" y="3390635"/>
            <a:ext cx="8860155" cy="574040"/>
          </a:xfrm>
          <a:prstGeom prst="rect">
            <a:avLst/>
          </a:prstGeom>
        </p:spPr>
        <p:txBody>
          <a:bodyPr vert="horz" wrap="square" lIns="0" tIns="12700" rIns="0" bIns="0" rtlCol="0">
            <a:spAutoFit/>
          </a:bodyPr>
          <a:lstStyle/>
          <a:p>
            <a:pPr marL="12700">
              <a:lnSpc>
                <a:spcPct val="100000"/>
              </a:lnSpc>
              <a:spcBef>
                <a:spcPts val="100"/>
              </a:spcBef>
              <a:tabLst>
                <a:tab pos="2853055" algn="l"/>
                <a:tab pos="5081905" algn="l"/>
                <a:tab pos="6348095" algn="l"/>
                <a:tab pos="7916545" algn="l"/>
              </a:tabLst>
            </a:pPr>
            <a:r>
              <a:rPr sz="3600" b="1" spc="245" dirty="0">
                <a:latin typeface="Californian FB"/>
                <a:cs typeface="Californian FB"/>
              </a:rPr>
              <a:t>PROPOSED</a:t>
            </a:r>
            <a:r>
              <a:rPr sz="3600" b="1" dirty="0">
                <a:latin typeface="Californian FB"/>
                <a:cs typeface="Californian FB"/>
              </a:rPr>
              <a:t>	</a:t>
            </a:r>
            <a:r>
              <a:rPr sz="3600" b="1" spc="229" dirty="0">
                <a:latin typeface="Californian FB"/>
                <a:cs typeface="Californian FB"/>
              </a:rPr>
              <a:t>ZONING</a:t>
            </a:r>
            <a:r>
              <a:rPr sz="3600" b="1" dirty="0">
                <a:latin typeface="Californian FB"/>
                <a:cs typeface="Californian FB"/>
              </a:rPr>
              <a:t>	</a:t>
            </a:r>
            <a:r>
              <a:rPr sz="3600" b="1" spc="145" dirty="0">
                <a:latin typeface="Californian FB"/>
                <a:cs typeface="Californian FB"/>
              </a:rPr>
              <a:t>AND</a:t>
            </a:r>
            <a:r>
              <a:rPr sz="3600" b="1" dirty="0">
                <a:latin typeface="Californian FB"/>
                <a:cs typeface="Californian FB"/>
              </a:rPr>
              <a:t>	</a:t>
            </a:r>
            <a:r>
              <a:rPr sz="3600" b="1" spc="175" dirty="0">
                <a:latin typeface="Californian FB"/>
                <a:cs typeface="Californian FB"/>
              </a:rPr>
              <a:t>LAND</a:t>
            </a:r>
            <a:r>
              <a:rPr sz="3600" b="1" dirty="0">
                <a:latin typeface="Californian FB"/>
                <a:cs typeface="Californian FB"/>
              </a:rPr>
              <a:t>	</a:t>
            </a:r>
            <a:r>
              <a:rPr sz="3600" b="1" spc="170" dirty="0">
                <a:latin typeface="Californian FB"/>
                <a:cs typeface="Californian FB"/>
              </a:rPr>
              <a:t>USE</a:t>
            </a:r>
            <a:endParaRPr sz="3600">
              <a:latin typeface="Californian FB"/>
              <a:cs typeface="Californian FB"/>
            </a:endParaRPr>
          </a:p>
        </p:txBody>
      </p:sp>
      <p:pic>
        <p:nvPicPr>
          <p:cNvPr id="6" name="object 6"/>
          <p:cNvPicPr/>
          <p:nvPr/>
        </p:nvPicPr>
        <p:blipFill>
          <a:blip r:embed="rId5" cstate="print"/>
          <a:stretch>
            <a:fillRect/>
          </a:stretch>
        </p:blipFill>
        <p:spPr>
          <a:xfrm>
            <a:off x="1795416" y="3893477"/>
            <a:ext cx="2138243" cy="2768790"/>
          </a:xfrm>
          <a:prstGeom prst="rect">
            <a:avLst/>
          </a:prstGeom>
        </p:spPr>
      </p:pic>
      <p:pic>
        <p:nvPicPr>
          <p:cNvPr id="7" name="object 7"/>
          <p:cNvPicPr/>
          <p:nvPr/>
        </p:nvPicPr>
        <p:blipFill>
          <a:blip r:embed="rId6" cstate="print"/>
          <a:stretch>
            <a:fillRect/>
          </a:stretch>
        </p:blipFill>
        <p:spPr>
          <a:xfrm>
            <a:off x="6292158" y="3998786"/>
            <a:ext cx="2215762" cy="275417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E314045-6834-4DA6-A667-0EA48F1058FC}" vid="{768BBEAF-FFE0-4EC1-87EA-9C342F6FD1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9af8c3c-345c-461d-96dc-c3b7d8d6d41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E9EF74A2C5CA43B2ACD31A4804BD9B" ma:contentTypeVersion="10" ma:contentTypeDescription="Create a new document." ma:contentTypeScope="" ma:versionID="13da6b138e7b702fadc294c85c4b0a8b">
  <xsd:schema xmlns:xsd="http://www.w3.org/2001/XMLSchema" xmlns:xs="http://www.w3.org/2001/XMLSchema" xmlns:p="http://schemas.microsoft.com/office/2006/metadata/properties" xmlns:ns3="89af8c3c-345c-461d-96dc-c3b7d8d6d41a" targetNamespace="http://schemas.microsoft.com/office/2006/metadata/properties" ma:root="true" ma:fieldsID="4e5178ded5005b3ba6e2e30832fb257d" ns3:_="">
    <xsd:import namespace="89af8c3c-345c-461d-96dc-c3b7d8d6d41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af8c3c-345c-461d-96dc-c3b7d8d6d41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01805-5F5E-4B24-9318-F129D5020EDB}">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89af8c3c-345c-461d-96dc-c3b7d8d6d41a"/>
    <ds:schemaRef ds:uri="http://www.w3.org/XML/1998/namespace"/>
  </ds:schemaRefs>
</ds:datastoreItem>
</file>

<file path=customXml/itemProps2.xml><?xml version="1.0" encoding="utf-8"?>
<ds:datastoreItem xmlns:ds="http://schemas.openxmlformats.org/officeDocument/2006/customXml" ds:itemID="{DA3A8DF9-27ED-48CC-827E-84A8FF14B3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af8c3c-345c-461d-96dc-c3b7d8d6d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A32B49-9F13-4EC9-AF1A-8B2B28711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FC-GPA240066 BOS Presentation</Template>
  <TotalTime>1575</TotalTime>
  <Words>499</Words>
  <Application>Microsoft Office PowerPoint</Application>
  <PresentationFormat>Widescreen</PresentationFormat>
  <Paragraphs>47</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Avenir Next LT Pro</vt:lpstr>
      <vt:lpstr>Calibri</vt:lpstr>
      <vt:lpstr>Californian FB</vt:lpstr>
      <vt:lpstr>Sabon Next LT</vt:lpstr>
      <vt:lpstr>Office Theme</vt:lpstr>
      <vt:lpstr>PowerPoint Presentation</vt:lpstr>
      <vt:lpstr>PowerPoint Presentation</vt:lpstr>
      <vt:lpstr>PowerPoint Presentation</vt:lpstr>
      <vt:lpstr>PowerPoint Presentation</vt:lpstr>
      <vt:lpstr>PowerPoint Presentation</vt:lpstr>
      <vt:lpstr>Yee Property –  Foundational General Plan Amendment Application (GPA240020) Public Hearing Presentation Corona-Norco Unified School District</vt:lpstr>
      <vt:lpstr>   PROJECT LOCATION</vt:lpstr>
      <vt:lpstr>  PROJECT SITE</vt:lpstr>
      <vt:lpstr>EXISTING ZONING AND LAND USE</vt:lpstr>
      <vt:lpstr>PROPOSED LAND USE AND CIRCULATION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Manuel</dc:creator>
  <cp:lastModifiedBy>Mason, Krista</cp:lastModifiedBy>
  <cp:revision>5</cp:revision>
  <dcterms:created xsi:type="dcterms:W3CDTF">2025-09-16T17:32:07Z</dcterms:created>
  <dcterms:modified xsi:type="dcterms:W3CDTF">2025-12-15T22:15:11Z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0x01010044E9EF74A2C5CA43B2ACD31A4804BD9B</vt:lpwstr>
  </property>
  <property fmtid="{D5CDD505-2E9C-101B-9397-08002B2CF9AE}" pid="3" name="MediaServiceImageTags">
    <vt:lpwstr/>
  </property>
</Properties>
</file>