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5.JPG" ContentType="image/jpeg"/>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85" r:id="rId7"/>
    <p:sldId id="288" r:id="rId8"/>
    <p:sldId id="300" r:id="rId9"/>
    <p:sldId id="287" r:id="rId10"/>
    <p:sldId id="289" r:id="rId11"/>
    <p:sldId id="301" r:id="rId12"/>
    <p:sldId id="290" r:id="rId13"/>
    <p:sldId id="302" r:id="rId14"/>
    <p:sldId id="291" r:id="rId15"/>
    <p:sldId id="292" r:id="rId16"/>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171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0DC2ADA8-AC30-41F2-B183-CB99D4F9F709}" type="datetimeFigureOut">
              <a:rPr lang="en-US" smtClean="0"/>
              <a:t>4/14/2022</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6F5BA6F9-EE01-4224-801E-658FD1CFDA65}" type="slidenum">
              <a:rPr lang="en-US" smtClean="0"/>
              <a:t>‹#›</a:t>
            </a:fld>
            <a:endParaRPr lang="en-US"/>
          </a:p>
        </p:txBody>
      </p:sp>
    </p:spTree>
    <p:extLst>
      <p:ext uri="{BB962C8B-B14F-4D97-AF65-F5344CB8AC3E}">
        <p14:creationId xmlns:p14="http://schemas.microsoft.com/office/powerpoint/2010/main" val="2932561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5BA6F9-EE01-4224-801E-658FD1CFDA65}" type="slidenum">
              <a:rPr lang="en-US" smtClean="0"/>
              <a:t>5</a:t>
            </a:fld>
            <a:endParaRPr lang="en-US"/>
          </a:p>
        </p:txBody>
      </p:sp>
    </p:spTree>
    <p:extLst>
      <p:ext uri="{BB962C8B-B14F-4D97-AF65-F5344CB8AC3E}">
        <p14:creationId xmlns:p14="http://schemas.microsoft.com/office/powerpoint/2010/main" val="1344538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4/14/2022</a:t>
            </a:fld>
            <a:endParaRPr lang="en-US"/>
          </a:p>
        </p:txBody>
      </p:sp>
      <p:sp>
        <p:nvSpPr>
          <p:cNvPr id="6" name="Holder 6"/>
          <p:cNvSpPr>
            <a:spLocks noGrp="1"/>
          </p:cNvSpPr>
          <p:nvPr>
            <p:ph type="sldNum" sz="quarter" idx="7"/>
          </p:nvPr>
        </p:nvSpPr>
        <p:spPr/>
        <p:txBody>
          <a:bodyPr lIns="0" tIns="0" rIns="0" bIns="0"/>
          <a:lstStyle>
            <a:lvl1pPr>
              <a:defRPr sz="1200" b="0" i="0">
                <a:solidFill>
                  <a:srgbClr val="8A8A8A"/>
                </a:solidFill>
                <a:latin typeface="Calibri"/>
                <a:cs typeface="Calibri"/>
              </a:defRPr>
            </a:lvl1pPr>
          </a:lstStyle>
          <a:p>
            <a:pPr marL="38100">
              <a:lnSpc>
                <a:spcPts val="1240"/>
              </a:lnSpc>
            </a:pPr>
            <a:fld id="{81D60167-4931-47E6-BA6A-407CBD079E47}" type="slidenum">
              <a:rPr spc="-25" dirty="0"/>
              <a:t>‹#›</a:t>
            </a:fld>
            <a:endParaRPr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Z@RD410.tmp"/>
                <a:cs typeface="Z@RD410.tmp"/>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4/14/2022</a:t>
            </a:fld>
            <a:endParaRPr lang="en-US"/>
          </a:p>
        </p:txBody>
      </p:sp>
      <p:sp>
        <p:nvSpPr>
          <p:cNvPr id="6" name="Holder 6"/>
          <p:cNvSpPr>
            <a:spLocks noGrp="1"/>
          </p:cNvSpPr>
          <p:nvPr>
            <p:ph type="sldNum" sz="quarter" idx="7"/>
          </p:nvPr>
        </p:nvSpPr>
        <p:spPr/>
        <p:txBody>
          <a:bodyPr lIns="0" tIns="0" rIns="0" bIns="0"/>
          <a:lstStyle>
            <a:lvl1pPr>
              <a:defRPr sz="1200" b="0" i="0">
                <a:solidFill>
                  <a:srgbClr val="8A8A8A"/>
                </a:solidFill>
                <a:latin typeface="Calibri"/>
                <a:cs typeface="Calibri"/>
              </a:defRPr>
            </a:lvl1pPr>
          </a:lstStyle>
          <a:p>
            <a:pPr marL="38100">
              <a:lnSpc>
                <a:spcPts val="1240"/>
              </a:lnSpc>
            </a:pPr>
            <a:fld id="{81D60167-4931-47E6-BA6A-407CBD079E47}" type="slidenum">
              <a:rPr spc="-25" dirty="0"/>
              <a:t>‹#›</a:t>
            </a:fld>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Z@RD410.tmp"/>
                <a:cs typeface="Z@RD410.tmp"/>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4/14/2022</a:t>
            </a:fld>
            <a:endParaRPr lang="en-US"/>
          </a:p>
        </p:txBody>
      </p:sp>
      <p:sp>
        <p:nvSpPr>
          <p:cNvPr id="7" name="Holder 7"/>
          <p:cNvSpPr>
            <a:spLocks noGrp="1"/>
          </p:cNvSpPr>
          <p:nvPr>
            <p:ph type="sldNum" sz="quarter" idx="7"/>
          </p:nvPr>
        </p:nvSpPr>
        <p:spPr/>
        <p:txBody>
          <a:bodyPr lIns="0" tIns="0" rIns="0" bIns="0"/>
          <a:lstStyle>
            <a:lvl1pPr>
              <a:defRPr sz="1200" b="0" i="0">
                <a:solidFill>
                  <a:srgbClr val="8A8A8A"/>
                </a:solidFill>
                <a:latin typeface="Calibri"/>
                <a:cs typeface="Calibri"/>
              </a:defRPr>
            </a:lvl1pPr>
          </a:lstStyle>
          <a:p>
            <a:pPr marL="38100">
              <a:lnSpc>
                <a:spcPts val="1240"/>
              </a:lnSpc>
            </a:pPr>
            <a:fld id="{81D60167-4931-47E6-BA6A-407CBD079E47}" type="slidenum">
              <a:rPr spc="-25" dirty="0"/>
              <a:t>‹#›</a:t>
            </a:fld>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Z@RD410.tmp"/>
                <a:cs typeface="Z@RD410.tmp"/>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4/14/2022</a:t>
            </a:fld>
            <a:endParaRPr lang="en-US"/>
          </a:p>
        </p:txBody>
      </p:sp>
      <p:sp>
        <p:nvSpPr>
          <p:cNvPr id="5" name="Holder 5"/>
          <p:cNvSpPr>
            <a:spLocks noGrp="1"/>
          </p:cNvSpPr>
          <p:nvPr>
            <p:ph type="sldNum" sz="quarter" idx="7"/>
          </p:nvPr>
        </p:nvSpPr>
        <p:spPr/>
        <p:txBody>
          <a:bodyPr lIns="0" tIns="0" rIns="0" bIns="0"/>
          <a:lstStyle>
            <a:lvl1pPr>
              <a:defRPr sz="1200" b="0" i="0">
                <a:solidFill>
                  <a:srgbClr val="8A8A8A"/>
                </a:solidFill>
                <a:latin typeface="Calibri"/>
                <a:cs typeface="Calibri"/>
              </a:defRPr>
            </a:lvl1pPr>
          </a:lstStyle>
          <a:p>
            <a:pPr marL="38100">
              <a:lnSpc>
                <a:spcPts val="1240"/>
              </a:lnSpc>
            </a:pPr>
            <a:fld id="{81D60167-4931-47E6-BA6A-407CBD079E47}" type="slidenum">
              <a:rPr spc="-25" dirty="0"/>
              <a:t>‹#›</a:t>
            </a:fld>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4/14/2022</a:t>
            </a:fld>
            <a:endParaRPr lang="en-US"/>
          </a:p>
        </p:txBody>
      </p:sp>
      <p:sp>
        <p:nvSpPr>
          <p:cNvPr id="4" name="Holder 4"/>
          <p:cNvSpPr>
            <a:spLocks noGrp="1"/>
          </p:cNvSpPr>
          <p:nvPr>
            <p:ph type="sldNum" sz="quarter" idx="7"/>
          </p:nvPr>
        </p:nvSpPr>
        <p:spPr/>
        <p:txBody>
          <a:bodyPr lIns="0" tIns="0" rIns="0" bIns="0"/>
          <a:lstStyle>
            <a:lvl1pPr>
              <a:defRPr sz="1200" b="0" i="0">
                <a:solidFill>
                  <a:srgbClr val="8A8A8A"/>
                </a:solidFill>
                <a:latin typeface="Calibri"/>
                <a:cs typeface="Calibri"/>
              </a:defRPr>
            </a:lvl1pPr>
          </a:lstStyle>
          <a:p>
            <a:pPr marL="38100">
              <a:lnSpc>
                <a:spcPts val="1240"/>
              </a:lnSpc>
            </a:pPr>
            <a:fld id="{81D60167-4931-47E6-BA6A-407CBD079E47}" type="slidenum">
              <a:rPr spc="-25" dirty="0"/>
              <a:t>‹#›</a:t>
            </a:fld>
            <a:endParaRPr spc="-2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7518399" cy="927099"/>
          </a:xfrm>
          <a:prstGeom prst="rect">
            <a:avLst/>
          </a:prstGeom>
        </p:spPr>
      </p:pic>
      <p:sp>
        <p:nvSpPr>
          <p:cNvPr id="2" name="Holder 2"/>
          <p:cNvSpPr>
            <a:spLocks noGrp="1"/>
          </p:cNvSpPr>
          <p:nvPr>
            <p:ph type="title"/>
          </p:nvPr>
        </p:nvSpPr>
        <p:spPr>
          <a:xfrm>
            <a:off x="6105697" y="2158838"/>
            <a:ext cx="2579370" cy="513714"/>
          </a:xfrm>
          <a:prstGeom prst="rect">
            <a:avLst/>
          </a:prstGeom>
        </p:spPr>
        <p:txBody>
          <a:bodyPr wrap="square" lIns="0" tIns="0" rIns="0" bIns="0">
            <a:spAutoFit/>
          </a:bodyPr>
          <a:lstStyle>
            <a:lvl1pPr>
              <a:defRPr sz="3200" b="0" i="0">
                <a:solidFill>
                  <a:schemeClr val="tx1"/>
                </a:solidFill>
                <a:latin typeface="Z@RD410.tmp"/>
                <a:cs typeface="Z@RD410.tmp"/>
              </a:defRPr>
            </a:lvl1pPr>
          </a:lstStyle>
          <a:p>
            <a:endParaRPr/>
          </a:p>
        </p:txBody>
      </p:sp>
      <p:sp>
        <p:nvSpPr>
          <p:cNvPr id="3" name="Holder 3"/>
          <p:cNvSpPr>
            <a:spLocks noGrp="1"/>
          </p:cNvSpPr>
          <p:nvPr>
            <p:ph type="body" idx="1"/>
          </p:nvPr>
        </p:nvSpPr>
        <p:spPr>
          <a:xfrm>
            <a:off x="494885" y="2316048"/>
            <a:ext cx="8160384" cy="350710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4/14/2022</a:t>
            </a:fld>
            <a:endParaRPr lang="en-US"/>
          </a:p>
        </p:txBody>
      </p:sp>
      <p:sp>
        <p:nvSpPr>
          <p:cNvPr id="6" name="Holder 6"/>
          <p:cNvSpPr>
            <a:spLocks noGrp="1"/>
          </p:cNvSpPr>
          <p:nvPr>
            <p:ph type="sldNum" sz="quarter" idx="7"/>
          </p:nvPr>
        </p:nvSpPr>
        <p:spPr>
          <a:xfrm>
            <a:off x="8228838" y="6463728"/>
            <a:ext cx="244475" cy="177800"/>
          </a:xfrm>
          <a:prstGeom prst="rect">
            <a:avLst/>
          </a:prstGeom>
        </p:spPr>
        <p:txBody>
          <a:bodyPr wrap="square" lIns="0" tIns="0" rIns="0" bIns="0">
            <a:spAutoFit/>
          </a:bodyPr>
          <a:lstStyle>
            <a:lvl1pPr>
              <a:defRPr sz="1200" b="0" i="0">
                <a:solidFill>
                  <a:srgbClr val="8A8A8A"/>
                </a:solidFill>
                <a:latin typeface="Calibri"/>
                <a:cs typeface="Calibri"/>
              </a:defRPr>
            </a:lvl1pPr>
          </a:lstStyle>
          <a:p>
            <a:pPr marL="38100">
              <a:lnSpc>
                <a:spcPts val="1240"/>
              </a:lnSpc>
            </a:pPr>
            <a:fld id="{81D60167-4931-47E6-BA6A-407CBD079E47}" type="slidenum">
              <a:rPr spc="-25" dirty="0"/>
              <a:t>‹#›</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jhildebrand@rivco.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16839"/>
            <a:ext cx="9143999" cy="6857999"/>
          </a:xfrm>
          <a:prstGeom prst="rect">
            <a:avLst/>
          </a:prstGeom>
        </p:spPr>
      </p:pic>
      <p:sp>
        <p:nvSpPr>
          <p:cNvPr id="5" name="object 5"/>
          <p:cNvSpPr txBox="1"/>
          <p:nvPr/>
        </p:nvSpPr>
        <p:spPr>
          <a:xfrm>
            <a:off x="8306561" y="6463728"/>
            <a:ext cx="16637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A8A8A"/>
                </a:solidFill>
                <a:latin typeface="Calibri"/>
                <a:cs typeface="Calibri"/>
              </a:rPr>
              <a:t>1</a:t>
            </a:fld>
            <a:endParaRPr sz="1200">
              <a:latin typeface="Calibri"/>
              <a:cs typeface="Calibri"/>
            </a:endParaRPr>
          </a:p>
        </p:txBody>
      </p:sp>
      <p:sp>
        <p:nvSpPr>
          <p:cNvPr id="11" name="TextBox 10">
            <a:extLst>
              <a:ext uri="{FF2B5EF4-FFF2-40B4-BE49-F238E27FC236}">
                <a16:creationId xmlns:a16="http://schemas.microsoft.com/office/drawing/2014/main" id="{C56EC423-4154-47B2-9714-B78FBF65672A}"/>
              </a:ext>
            </a:extLst>
          </p:cNvPr>
          <p:cNvSpPr txBox="1"/>
          <p:nvPr/>
        </p:nvSpPr>
        <p:spPr>
          <a:xfrm>
            <a:off x="5571641" y="1797784"/>
            <a:ext cx="3419959" cy="1631216"/>
          </a:xfrm>
          <a:prstGeom prst="rect">
            <a:avLst/>
          </a:prstGeom>
          <a:noFill/>
        </p:spPr>
        <p:txBody>
          <a:bodyPr wrap="square" rtlCol="0">
            <a:spAutoFit/>
          </a:bodyPr>
          <a:lstStyle/>
          <a:p>
            <a:r>
              <a:rPr lang="en-US" sz="2800" b="1" dirty="0">
                <a:latin typeface="+mj-lt"/>
              </a:rPr>
              <a:t>Town Hall Meeting</a:t>
            </a:r>
          </a:p>
          <a:p>
            <a:r>
              <a:rPr lang="en-US" sz="2400" b="1" dirty="0">
                <a:latin typeface="+mj-lt"/>
              </a:rPr>
              <a:t>Thursday</a:t>
            </a:r>
            <a:r>
              <a:rPr lang="en-US" sz="2400" b="1" dirty="0"/>
              <a:t> April 14, </a:t>
            </a:r>
            <a:r>
              <a:rPr lang="en-US" sz="2400" b="1" dirty="0">
                <a:latin typeface="+mj-lt"/>
              </a:rPr>
              <a:t>2022</a:t>
            </a:r>
          </a:p>
          <a:p>
            <a:r>
              <a:rPr lang="en-US" sz="2400" b="1" dirty="0">
                <a:latin typeface="+mj-lt"/>
              </a:rPr>
              <a:t>Francis </a:t>
            </a:r>
            <a:r>
              <a:rPr lang="en-US" sz="2400" b="1" dirty="0" err="1">
                <a:latin typeface="+mj-lt"/>
              </a:rPr>
              <a:t>Domenigoni</a:t>
            </a:r>
            <a:r>
              <a:rPr lang="en-US" sz="2400" b="1" dirty="0">
                <a:latin typeface="+mj-lt"/>
              </a:rPr>
              <a:t> </a:t>
            </a:r>
          </a:p>
          <a:p>
            <a:r>
              <a:rPr lang="en-US" sz="2400" b="1" dirty="0">
                <a:latin typeface="+mj-lt"/>
              </a:rPr>
              <a:t>Community Center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223" y="2133600"/>
            <a:ext cx="3352800" cy="1029128"/>
          </a:xfrm>
          <a:prstGeom prst="rect">
            <a:avLst/>
          </a:prstGeom>
        </p:spPr>
        <p:txBody>
          <a:bodyPr vert="horz" wrap="square" lIns="0" tIns="13335" rIns="0" bIns="0" rtlCol="0">
            <a:spAutoFit/>
          </a:bodyPr>
          <a:lstStyle/>
          <a:p>
            <a:pPr marL="12700" algn="ctr">
              <a:lnSpc>
                <a:spcPct val="100000"/>
              </a:lnSpc>
              <a:spcBef>
                <a:spcPts val="600"/>
              </a:spcBef>
              <a:spcAft>
                <a:spcPts val="1200"/>
              </a:spcAft>
            </a:pPr>
            <a:r>
              <a:rPr lang="en-US" sz="2800" b="1" dirty="0">
                <a:latin typeface="Calibri Light"/>
                <a:cs typeface="Calibri Light"/>
              </a:rPr>
              <a:t>Winchester Policy Area</a:t>
            </a:r>
            <a:br>
              <a:rPr lang="en-US" sz="2800" b="1" dirty="0">
                <a:latin typeface="Calibri Light"/>
                <a:cs typeface="Calibri Light"/>
              </a:rPr>
            </a:br>
            <a:br>
              <a:rPr lang="en-US" sz="1000" b="1" dirty="0">
                <a:latin typeface="Calibri Light"/>
                <a:cs typeface="Calibri Light"/>
              </a:rPr>
            </a:br>
            <a:r>
              <a:rPr lang="en-US" sz="2800" b="1" dirty="0">
                <a:latin typeface="Calibri Light"/>
                <a:cs typeface="Calibri Light"/>
              </a:rPr>
              <a:t>Proposed </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marR="0" lvl="0" indent="0" defTabSz="914400" eaLnBrk="1" fontAlgn="auto" latinLnBrk="0" hangingPunct="1">
              <a:lnSpc>
                <a:spcPts val="1240"/>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srgbClr val="8A8A8A"/>
                </a:solidFill>
                <a:effectLst/>
                <a:uLnTx/>
                <a:uFillTx/>
                <a:latin typeface="Calibri"/>
                <a:cs typeface="Calibri"/>
              </a:rPr>
              <a:pPr marL="38100" marR="0" lvl="0" indent="0" defTabSz="914400" eaLnBrk="1" fontAlgn="auto" latinLnBrk="0" hangingPunct="1">
                <a:lnSpc>
                  <a:spcPts val="1240"/>
                </a:lnSpc>
                <a:spcBef>
                  <a:spcPts val="0"/>
                </a:spcBef>
                <a:spcAft>
                  <a:spcPts val="0"/>
                </a:spcAft>
                <a:buClrTx/>
                <a:buSzTx/>
                <a:buFontTx/>
                <a:buNone/>
                <a:tabLst/>
                <a:defRPr/>
              </a:pPr>
              <a:t>10</a:t>
            </a:fld>
            <a:endParaRPr kumimoji="0" sz="1200" b="0" i="0" u="none" strike="noStrike" kern="0" cap="none" spc="-25" normalizeH="0" baseline="0" noProof="0" dirty="0">
              <a:ln>
                <a:noFill/>
              </a:ln>
              <a:solidFill>
                <a:srgbClr val="8A8A8A"/>
              </a:solidFill>
              <a:effectLst/>
              <a:uLnTx/>
              <a:uFillTx/>
              <a:latin typeface="Calibri"/>
              <a:cs typeface="Calibri"/>
            </a:endParaRPr>
          </a:p>
        </p:txBody>
      </p:sp>
      <p:sp>
        <p:nvSpPr>
          <p:cNvPr id="3" name="TextBox 2">
            <a:extLst>
              <a:ext uri="{FF2B5EF4-FFF2-40B4-BE49-F238E27FC236}">
                <a16:creationId xmlns:a16="http://schemas.microsoft.com/office/drawing/2014/main" id="{9D6DA6F1-B02C-451B-97BB-7F874BD79DD6}"/>
              </a:ext>
            </a:extLst>
          </p:cNvPr>
          <p:cNvSpPr txBox="1"/>
          <p:nvPr/>
        </p:nvSpPr>
        <p:spPr>
          <a:xfrm>
            <a:off x="250723" y="3429000"/>
            <a:ext cx="3733800" cy="1200329"/>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Land Use Designation Changes</a:t>
            </a:r>
          </a:p>
          <a:p>
            <a:pPr marR="0" lvl="0" defTabSz="914400" eaLnBrk="1" fontAlgn="auto" latinLnBrk="0" hangingPunct="1">
              <a:lnSpc>
                <a:spcPct val="100000"/>
              </a:lnSpc>
              <a:spcBef>
                <a:spcPts val="0"/>
              </a:spcBef>
              <a:spcAft>
                <a:spcPts val="0"/>
              </a:spcAft>
              <a:buClrTx/>
              <a:buSzTx/>
              <a:tabLst/>
              <a:defRPr/>
            </a:pPr>
            <a:endParaRPr lang="en-US" dirty="0"/>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0" cap="none" spc="0" normalizeH="0" baseline="0" noProof="0" dirty="0">
                <a:ln>
                  <a:noFill/>
                </a:ln>
                <a:solidFill>
                  <a:sysClr val="windowText" lastClr="000000"/>
                </a:solidFill>
                <a:effectLst/>
                <a:uLnTx/>
                <a:uFillTx/>
              </a:rPr>
              <a:t>Foundation Changes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6" name="Picture 5" descr="Diagram&#10;&#10;Description automatically generated">
            <a:extLst>
              <a:ext uri="{FF2B5EF4-FFF2-40B4-BE49-F238E27FC236}">
                <a16:creationId xmlns:a16="http://schemas.microsoft.com/office/drawing/2014/main" id="{B81CA2B1-AE2F-4CAE-870D-CC83CC43DD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481" t="7053" r="13574" b="9433"/>
          <a:stretch/>
        </p:blipFill>
        <p:spPr>
          <a:xfrm rot="5400000">
            <a:off x="3859532" y="1700488"/>
            <a:ext cx="5016282" cy="4206114"/>
          </a:xfrm>
          <a:prstGeom prst="rect">
            <a:avLst/>
          </a:prstGeom>
          <a:ln w="28575">
            <a:solidFill>
              <a:schemeClr val="tx1"/>
            </a:solidFill>
          </a:ln>
        </p:spPr>
      </p:pic>
    </p:spTree>
    <p:extLst>
      <p:ext uri="{BB962C8B-B14F-4D97-AF65-F5344CB8AC3E}">
        <p14:creationId xmlns:p14="http://schemas.microsoft.com/office/powerpoint/2010/main" val="2470480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1066800"/>
            <a:ext cx="7239000" cy="444352"/>
          </a:xfrm>
          <a:prstGeom prst="rect">
            <a:avLst/>
          </a:prstGeom>
        </p:spPr>
        <p:txBody>
          <a:bodyPr vert="horz" wrap="square" lIns="0" tIns="13335" rIns="0" bIns="0" rtlCol="0">
            <a:spAutoFit/>
          </a:bodyPr>
          <a:lstStyle/>
          <a:p>
            <a:pPr marL="12700" algn="ctr">
              <a:lnSpc>
                <a:spcPct val="100000"/>
              </a:lnSpc>
              <a:spcBef>
                <a:spcPts val="600"/>
              </a:spcBef>
              <a:spcAft>
                <a:spcPts val="1200"/>
              </a:spcAft>
            </a:pPr>
            <a:r>
              <a:rPr lang="en-US" sz="2800" b="1" dirty="0">
                <a:latin typeface="Calibri Light"/>
                <a:cs typeface="Calibri Light"/>
              </a:rPr>
              <a:t>Winchester Policy Area Proposed </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marR="0" lvl="0" indent="0" defTabSz="914400" eaLnBrk="1" fontAlgn="auto" latinLnBrk="0" hangingPunct="1">
              <a:lnSpc>
                <a:spcPts val="1240"/>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srgbClr val="8A8A8A"/>
                </a:solidFill>
                <a:effectLst/>
                <a:uLnTx/>
                <a:uFillTx/>
                <a:latin typeface="Calibri"/>
                <a:cs typeface="Calibri"/>
              </a:rPr>
              <a:pPr marL="38100" marR="0" lvl="0" indent="0" defTabSz="914400" eaLnBrk="1" fontAlgn="auto" latinLnBrk="0" hangingPunct="1">
                <a:lnSpc>
                  <a:spcPts val="1240"/>
                </a:lnSpc>
                <a:spcBef>
                  <a:spcPts val="0"/>
                </a:spcBef>
                <a:spcAft>
                  <a:spcPts val="0"/>
                </a:spcAft>
                <a:buClrTx/>
                <a:buSzTx/>
                <a:buFontTx/>
                <a:buNone/>
                <a:tabLst/>
                <a:defRPr/>
              </a:pPr>
              <a:t>11</a:t>
            </a:fld>
            <a:endParaRPr kumimoji="0" sz="1200" b="0" i="0" u="none" strike="noStrike" kern="0" cap="none" spc="-25" normalizeH="0" baseline="0" noProof="0" dirty="0">
              <a:ln>
                <a:noFill/>
              </a:ln>
              <a:solidFill>
                <a:srgbClr val="8A8A8A"/>
              </a:solidFill>
              <a:effectLst/>
              <a:uLnTx/>
              <a:uFillTx/>
              <a:latin typeface="Calibri"/>
              <a:cs typeface="Calibri"/>
            </a:endParaRPr>
          </a:p>
        </p:txBody>
      </p:sp>
      <p:graphicFrame>
        <p:nvGraphicFramePr>
          <p:cNvPr id="7" name="Table 6">
            <a:extLst>
              <a:ext uri="{FF2B5EF4-FFF2-40B4-BE49-F238E27FC236}">
                <a16:creationId xmlns:a16="http://schemas.microsoft.com/office/drawing/2014/main" id="{6B238369-8F71-466E-8613-5FCDFF1DBC97}"/>
              </a:ext>
            </a:extLst>
          </p:cNvPr>
          <p:cNvGraphicFramePr>
            <a:graphicFrameLocks noGrp="1"/>
          </p:cNvGraphicFramePr>
          <p:nvPr>
            <p:extLst>
              <p:ext uri="{D42A27DB-BD31-4B8C-83A1-F6EECF244321}">
                <p14:modId xmlns:p14="http://schemas.microsoft.com/office/powerpoint/2010/main" val="664412515"/>
              </p:ext>
            </p:extLst>
          </p:nvPr>
        </p:nvGraphicFramePr>
        <p:xfrm>
          <a:off x="1524000" y="1600200"/>
          <a:ext cx="5334001" cy="5181590"/>
        </p:xfrm>
        <a:graphic>
          <a:graphicData uri="http://schemas.openxmlformats.org/drawingml/2006/table">
            <a:tbl>
              <a:tblPr firstRow="1">
                <a:tableStyleId>{5C22544A-7EE6-4342-B048-85BDC9FD1C3A}</a:tableStyleId>
              </a:tblPr>
              <a:tblGrid>
                <a:gridCol w="3051948">
                  <a:extLst>
                    <a:ext uri="{9D8B030D-6E8A-4147-A177-3AD203B41FA5}">
                      <a16:colId xmlns:a16="http://schemas.microsoft.com/office/drawing/2014/main" val="1719986753"/>
                    </a:ext>
                  </a:extLst>
                </a:gridCol>
                <a:gridCol w="560292">
                  <a:extLst>
                    <a:ext uri="{9D8B030D-6E8A-4147-A177-3AD203B41FA5}">
                      <a16:colId xmlns:a16="http://schemas.microsoft.com/office/drawing/2014/main" val="282164341"/>
                    </a:ext>
                  </a:extLst>
                </a:gridCol>
                <a:gridCol w="1229993">
                  <a:extLst>
                    <a:ext uri="{9D8B030D-6E8A-4147-A177-3AD203B41FA5}">
                      <a16:colId xmlns:a16="http://schemas.microsoft.com/office/drawing/2014/main" val="942456741"/>
                    </a:ext>
                  </a:extLst>
                </a:gridCol>
                <a:gridCol w="491768">
                  <a:extLst>
                    <a:ext uri="{9D8B030D-6E8A-4147-A177-3AD203B41FA5}">
                      <a16:colId xmlns:a16="http://schemas.microsoft.com/office/drawing/2014/main" val="3948840465"/>
                    </a:ext>
                  </a:extLst>
                </a:gridCol>
              </a:tblGrid>
              <a:tr h="135063">
                <a:tc rowSpan="2">
                  <a:txBody>
                    <a:bodyPr/>
                    <a:lstStyle/>
                    <a:p>
                      <a:pPr marL="0" marR="0">
                        <a:spcBef>
                          <a:spcPts val="300"/>
                        </a:spcBef>
                        <a:spcAft>
                          <a:spcPts val="300"/>
                        </a:spcAft>
                      </a:pPr>
                      <a:r>
                        <a:rPr lang="en-US" sz="600">
                          <a:effectLst/>
                        </a:rPr>
                        <a:t>Land Use Designation</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nchor="b"/>
                </a:tc>
                <a:tc gridSpan="3">
                  <a:txBody>
                    <a:bodyPr/>
                    <a:lstStyle/>
                    <a:p>
                      <a:pPr marL="0" marR="0" algn="ctr">
                        <a:spcBef>
                          <a:spcPts val="300"/>
                        </a:spcBef>
                        <a:spcAft>
                          <a:spcPts val="300"/>
                        </a:spcAft>
                      </a:pPr>
                      <a:r>
                        <a:rPr lang="en-US" sz="600">
                          <a:effectLst/>
                        </a:rPr>
                        <a:t>Acreage</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7790955"/>
                  </a:ext>
                </a:extLst>
              </a:tr>
              <a:tr h="166552">
                <a:tc vMerge="1">
                  <a:txBody>
                    <a:bodyPr/>
                    <a:lstStyle/>
                    <a:p>
                      <a:endParaRPr lang="en-US"/>
                    </a:p>
                  </a:txBody>
                  <a:tcPr/>
                </a:tc>
                <a:tc>
                  <a:txBody>
                    <a:bodyPr/>
                    <a:lstStyle/>
                    <a:p>
                      <a:pPr marL="0" marR="0" algn="ctr">
                        <a:spcBef>
                          <a:spcPts val="300"/>
                        </a:spcBef>
                        <a:spcAft>
                          <a:spcPts val="300"/>
                        </a:spcAft>
                      </a:pPr>
                      <a:r>
                        <a:rPr lang="en-US" sz="600">
                          <a:effectLst/>
                        </a:rPr>
                        <a:t>Existing</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nchor="b"/>
                </a:tc>
                <a:tc>
                  <a:txBody>
                    <a:bodyPr/>
                    <a:lstStyle/>
                    <a:p>
                      <a:pPr marL="0" marR="0" algn="ctr">
                        <a:spcBef>
                          <a:spcPts val="300"/>
                        </a:spcBef>
                        <a:spcAft>
                          <a:spcPts val="300"/>
                        </a:spcAft>
                      </a:pPr>
                      <a:r>
                        <a:rPr lang="en-US" sz="600">
                          <a:effectLst/>
                        </a:rPr>
                        <a:t>Proposed</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nchor="b"/>
                </a:tc>
                <a:tc>
                  <a:txBody>
                    <a:bodyPr/>
                    <a:lstStyle/>
                    <a:p>
                      <a:pPr marL="0" marR="0" algn="ctr">
                        <a:spcBef>
                          <a:spcPts val="300"/>
                        </a:spcBef>
                        <a:spcAft>
                          <a:spcPts val="300"/>
                        </a:spcAft>
                      </a:pPr>
                      <a:r>
                        <a:rPr lang="en-US" sz="600">
                          <a:effectLst/>
                        </a:rPr>
                        <a:t>Change</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nchor="b"/>
                </a:tc>
                <a:extLst>
                  <a:ext uri="{0D108BD9-81ED-4DB2-BD59-A6C34878D82A}">
                    <a16:rowId xmlns:a16="http://schemas.microsoft.com/office/drawing/2014/main" val="394517023"/>
                  </a:ext>
                </a:extLst>
              </a:tr>
              <a:tr h="166552">
                <a:tc gridSpan="4">
                  <a:txBody>
                    <a:bodyPr/>
                    <a:lstStyle/>
                    <a:p>
                      <a:pPr marL="0" marR="0">
                        <a:spcBef>
                          <a:spcPts val="300"/>
                        </a:spcBef>
                        <a:spcAft>
                          <a:spcPts val="300"/>
                        </a:spcAft>
                      </a:pPr>
                      <a:r>
                        <a:rPr lang="en-US" sz="600">
                          <a:effectLst/>
                        </a:rPr>
                        <a:t>Agricultural Foundation Component</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1404833"/>
                  </a:ext>
                </a:extLst>
              </a:tr>
              <a:tr h="166552">
                <a:tc>
                  <a:txBody>
                    <a:bodyPr/>
                    <a:lstStyle/>
                    <a:p>
                      <a:pPr marL="0" marR="0">
                        <a:spcBef>
                          <a:spcPts val="300"/>
                        </a:spcBef>
                        <a:spcAft>
                          <a:spcPts val="300"/>
                        </a:spcAft>
                      </a:pPr>
                      <a:r>
                        <a:rPr lang="en-US" sz="600">
                          <a:effectLst/>
                        </a:rPr>
                        <a:t>Agriculture (AG)</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80</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80</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0</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extLst>
                  <a:ext uri="{0D108BD9-81ED-4DB2-BD59-A6C34878D82A}">
                    <a16:rowId xmlns:a16="http://schemas.microsoft.com/office/drawing/2014/main" val="2293856000"/>
                  </a:ext>
                </a:extLst>
              </a:tr>
              <a:tr h="166552">
                <a:tc gridSpan="4">
                  <a:txBody>
                    <a:bodyPr/>
                    <a:lstStyle/>
                    <a:p>
                      <a:pPr marL="0" marR="0">
                        <a:spcBef>
                          <a:spcPts val="300"/>
                        </a:spcBef>
                        <a:spcAft>
                          <a:spcPts val="300"/>
                        </a:spcAft>
                      </a:pPr>
                      <a:r>
                        <a:rPr lang="en-US" sz="600">
                          <a:effectLst/>
                        </a:rPr>
                        <a:t>Rural Foundation Component</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41346445"/>
                  </a:ext>
                </a:extLst>
              </a:tr>
              <a:tr h="166552">
                <a:tc>
                  <a:txBody>
                    <a:bodyPr/>
                    <a:lstStyle/>
                    <a:p>
                      <a:pPr marL="0" marR="0">
                        <a:spcBef>
                          <a:spcPts val="300"/>
                        </a:spcBef>
                        <a:spcAft>
                          <a:spcPts val="300"/>
                        </a:spcAft>
                      </a:pPr>
                      <a:r>
                        <a:rPr lang="en-US" sz="600">
                          <a:effectLst/>
                        </a:rPr>
                        <a:t>Rural Residential (RR)</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1,173</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894</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-279</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extLst>
                  <a:ext uri="{0D108BD9-81ED-4DB2-BD59-A6C34878D82A}">
                    <a16:rowId xmlns:a16="http://schemas.microsoft.com/office/drawing/2014/main" val="925170624"/>
                  </a:ext>
                </a:extLst>
              </a:tr>
              <a:tr h="166552">
                <a:tc>
                  <a:txBody>
                    <a:bodyPr/>
                    <a:lstStyle/>
                    <a:p>
                      <a:pPr marL="0" marR="0">
                        <a:spcBef>
                          <a:spcPts val="300"/>
                        </a:spcBef>
                        <a:spcAft>
                          <a:spcPts val="300"/>
                        </a:spcAft>
                      </a:pPr>
                      <a:r>
                        <a:rPr lang="en-US" sz="600">
                          <a:effectLst/>
                        </a:rPr>
                        <a:t>Rural Mountainous (RM)</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1,622</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1,590</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-32</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extLst>
                  <a:ext uri="{0D108BD9-81ED-4DB2-BD59-A6C34878D82A}">
                    <a16:rowId xmlns:a16="http://schemas.microsoft.com/office/drawing/2014/main" val="3344998782"/>
                  </a:ext>
                </a:extLst>
              </a:tr>
              <a:tr h="166552">
                <a:tc gridSpan="4">
                  <a:txBody>
                    <a:bodyPr/>
                    <a:lstStyle/>
                    <a:p>
                      <a:pPr marL="0" marR="0">
                        <a:spcBef>
                          <a:spcPts val="300"/>
                        </a:spcBef>
                        <a:spcAft>
                          <a:spcPts val="300"/>
                        </a:spcAft>
                      </a:pPr>
                      <a:r>
                        <a:rPr lang="en-US" sz="600">
                          <a:effectLst/>
                        </a:rPr>
                        <a:t>Rural Community Foundation Component</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67133476"/>
                  </a:ext>
                </a:extLst>
              </a:tr>
              <a:tr h="166552">
                <a:tc>
                  <a:txBody>
                    <a:bodyPr/>
                    <a:lstStyle/>
                    <a:p>
                      <a:pPr marL="0" marR="0">
                        <a:spcBef>
                          <a:spcPts val="300"/>
                        </a:spcBef>
                        <a:spcAft>
                          <a:spcPts val="300"/>
                        </a:spcAft>
                      </a:pPr>
                      <a:r>
                        <a:rPr lang="en-US" sz="600">
                          <a:effectLst/>
                        </a:rPr>
                        <a:t>Rural Community - EDR (RC-EDR)</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1,424</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13</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-1,411</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extLst>
                  <a:ext uri="{0D108BD9-81ED-4DB2-BD59-A6C34878D82A}">
                    <a16:rowId xmlns:a16="http://schemas.microsoft.com/office/drawing/2014/main" val="714423148"/>
                  </a:ext>
                </a:extLst>
              </a:tr>
              <a:tr h="166552">
                <a:tc>
                  <a:txBody>
                    <a:bodyPr/>
                    <a:lstStyle/>
                    <a:p>
                      <a:pPr marL="0" marR="0">
                        <a:spcBef>
                          <a:spcPts val="300"/>
                        </a:spcBef>
                        <a:spcAft>
                          <a:spcPts val="300"/>
                        </a:spcAft>
                      </a:pPr>
                      <a:r>
                        <a:rPr lang="en-US" sz="600">
                          <a:effectLst/>
                        </a:rPr>
                        <a:t>Rural Community - LDR (RC-LDR)</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0</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421</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421</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extLst>
                  <a:ext uri="{0D108BD9-81ED-4DB2-BD59-A6C34878D82A}">
                    <a16:rowId xmlns:a16="http://schemas.microsoft.com/office/drawing/2014/main" val="256679105"/>
                  </a:ext>
                </a:extLst>
              </a:tr>
              <a:tr h="166552">
                <a:tc gridSpan="4">
                  <a:txBody>
                    <a:bodyPr/>
                    <a:lstStyle/>
                    <a:p>
                      <a:pPr marL="0" marR="0">
                        <a:spcBef>
                          <a:spcPts val="300"/>
                        </a:spcBef>
                        <a:spcAft>
                          <a:spcPts val="300"/>
                        </a:spcAft>
                      </a:pPr>
                      <a:r>
                        <a:rPr lang="en-US" sz="600">
                          <a:effectLst/>
                        </a:rPr>
                        <a:t>Open Space Foundation Component</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81052250"/>
                  </a:ext>
                </a:extLst>
              </a:tr>
              <a:tr h="166552">
                <a:tc>
                  <a:txBody>
                    <a:bodyPr/>
                    <a:lstStyle/>
                    <a:p>
                      <a:pPr marL="0" marR="0">
                        <a:spcBef>
                          <a:spcPts val="300"/>
                        </a:spcBef>
                        <a:spcAft>
                          <a:spcPts val="300"/>
                        </a:spcAft>
                      </a:pPr>
                      <a:r>
                        <a:rPr lang="en-US" sz="600">
                          <a:effectLst/>
                        </a:rPr>
                        <a:t>Conservation (OS-C)</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987</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1,043</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56</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extLst>
                  <a:ext uri="{0D108BD9-81ED-4DB2-BD59-A6C34878D82A}">
                    <a16:rowId xmlns:a16="http://schemas.microsoft.com/office/drawing/2014/main" val="1106502558"/>
                  </a:ext>
                </a:extLst>
              </a:tr>
              <a:tr h="166552">
                <a:tc>
                  <a:txBody>
                    <a:bodyPr/>
                    <a:lstStyle/>
                    <a:p>
                      <a:pPr marL="0" marR="0">
                        <a:spcBef>
                          <a:spcPts val="300"/>
                        </a:spcBef>
                        <a:spcAft>
                          <a:spcPts val="300"/>
                        </a:spcAft>
                      </a:pPr>
                      <a:r>
                        <a:rPr lang="en-US" sz="600">
                          <a:effectLst/>
                        </a:rPr>
                        <a:t>Conservation Habitat (OS-CH)</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3,000</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3,016</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16</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extLst>
                  <a:ext uri="{0D108BD9-81ED-4DB2-BD59-A6C34878D82A}">
                    <a16:rowId xmlns:a16="http://schemas.microsoft.com/office/drawing/2014/main" val="3444630042"/>
                  </a:ext>
                </a:extLst>
              </a:tr>
              <a:tr h="166552">
                <a:tc>
                  <a:txBody>
                    <a:bodyPr/>
                    <a:lstStyle/>
                    <a:p>
                      <a:pPr marL="0" marR="0">
                        <a:spcBef>
                          <a:spcPts val="300"/>
                        </a:spcBef>
                        <a:spcAft>
                          <a:spcPts val="300"/>
                        </a:spcAft>
                      </a:pPr>
                      <a:r>
                        <a:rPr lang="en-US" sz="600">
                          <a:effectLst/>
                        </a:rPr>
                        <a:t>Water (OS-W)</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2,705</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2,705</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0</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extLst>
                  <a:ext uri="{0D108BD9-81ED-4DB2-BD59-A6C34878D82A}">
                    <a16:rowId xmlns:a16="http://schemas.microsoft.com/office/drawing/2014/main" val="96685234"/>
                  </a:ext>
                </a:extLst>
              </a:tr>
              <a:tr h="166552">
                <a:tc>
                  <a:txBody>
                    <a:bodyPr/>
                    <a:lstStyle/>
                    <a:p>
                      <a:pPr marL="0" marR="0">
                        <a:spcBef>
                          <a:spcPts val="300"/>
                        </a:spcBef>
                        <a:spcAft>
                          <a:spcPts val="300"/>
                        </a:spcAft>
                      </a:pPr>
                      <a:r>
                        <a:rPr lang="en-US" sz="600">
                          <a:effectLst/>
                        </a:rPr>
                        <a:t>Open Space Recreation (OS-R)</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1,617</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1,607</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-10</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extLst>
                  <a:ext uri="{0D108BD9-81ED-4DB2-BD59-A6C34878D82A}">
                    <a16:rowId xmlns:a16="http://schemas.microsoft.com/office/drawing/2014/main" val="920883878"/>
                  </a:ext>
                </a:extLst>
              </a:tr>
              <a:tr h="166552">
                <a:tc gridSpan="4">
                  <a:txBody>
                    <a:bodyPr/>
                    <a:lstStyle/>
                    <a:p>
                      <a:pPr marL="0" marR="0">
                        <a:spcBef>
                          <a:spcPts val="300"/>
                        </a:spcBef>
                        <a:spcAft>
                          <a:spcPts val="300"/>
                        </a:spcAft>
                      </a:pPr>
                      <a:r>
                        <a:rPr lang="en-US" sz="600">
                          <a:effectLst/>
                        </a:rPr>
                        <a:t>Community Development Foundation Component</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43101817"/>
                  </a:ext>
                </a:extLst>
              </a:tr>
              <a:tr h="166552">
                <a:tc>
                  <a:txBody>
                    <a:bodyPr/>
                    <a:lstStyle/>
                    <a:p>
                      <a:pPr marL="0" marR="0">
                        <a:spcBef>
                          <a:spcPts val="300"/>
                        </a:spcBef>
                        <a:spcAft>
                          <a:spcPts val="300"/>
                        </a:spcAft>
                      </a:pPr>
                      <a:r>
                        <a:rPr lang="en-US" sz="600">
                          <a:effectLst/>
                        </a:rPr>
                        <a:t>Estate Density Residential (EDR)</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741</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741</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0</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extLst>
                  <a:ext uri="{0D108BD9-81ED-4DB2-BD59-A6C34878D82A}">
                    <a16:rowId xmlns:a16="http://schemas.microsoft.com/office/drawing/2014/main" val="2765513525"/>
                  </a:ext>
                </a:extLst>
              </a:tr>
              <a:tr h="166552">
                <a:tc>
                  <a:txBody>
                    <a:bodyPr/>
                    <a:lstStyle/>
                    <a:p>
                      <a:pPr marL="0" marR="0">
                        <a:spcBef>
                          <a:spcPts val="300"/>
                        </a:spcBef>
                        <a:spcAft>
                          <a:spcPts val="300"/>
                        </a:spcAft>
                      </a:pPr>
                      <a:r>
                        <a:rPr lang="en-US" sz="600">
                          <a:effectLst/>
                        </a:rPr>
                        <a:t>Very Low Density Residential (VLDR)</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314</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182</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-132</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extLst>
                  <a:ext uri="{0D108BD9-81ED-4DB2-BD59-A6C34878D82A}">
                    <a16:rowId xmlns:a16="http://schemas.microsoft.com/office/drawing/2014/main" val="37936390"/>
                  </a:ext>
                </a:extLst>
              </a:tr>
              <a:tr h="166552">
                <a:tc>
                  <a:txBody>
                    <a:bodyPr/>
                    <a:lstStyle/>
                    <a:p>
                      <a:pPr marL="0" marR="0">
                        <a:spcBef>
                          <a:spcPts val="300"/>
                        </a:spcBef>
                        <a:spcAft>
                          <a:spcPts val="300"/>
                        </a:spcAft>
                      </a:pPr>
                      <a:r>
                        <a:rPr lang="en-US" sz="600">
                          <a:effectLst/>
                        </a:rPr>
                        <a:t>Low Density Residential (LDR)</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500</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388</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-112</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extLst>
                  <a:ext uri="{0D108BD9-81ED-4DB2-BD59-A6C34878D82A}">
                    <a16:rowId xmlns:a16="http://schemas.microsoft.com/office/drawing/2014/main" val="1269618846"/>
                  </a:ext>
                </a:extLst>
              </a:tr>
              <a:tr h="166552">
                <a:tc>
                  <a:txBody>
                    <a:bodyPr/>
                    <a:lstStyle/>
                    <a:p>
                      <a:pPr marL="0" marR="0">
                        <a:spcBef>
                          <a:spcPts val="300"/>
                        </a:spcBef>
                        <a:spcAft>
                          <a:spcPts val="300"/>
                        </a:spcAft>
                      </a:pPr>
                      <a:r>
                        <a:rPr lang="en-US" sz="600">
                          <a:effectLst/>
                        </a:rPr>
                        <a:t>Medium Density Residential (MDR)</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4,404</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4,407</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3</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extLst>
                  <a:ext uri="{0D108BD9-81ED-4DB2-BD59-A6C34878D82A}">
                    <a16:rowId xmlns:a16="http://schemas.microsoft.com/office/drawing/2014/main" val="3662869496"/>
                  </a:ext>
                </a:extLst>
              </a:tr>
              <a:tr h="166552">
                <a:tc>
                  <a:txBody>
                    <a:bodyPr/>
                    <a:lstStyle/>
                    <a:p>
                      <a:pPr marL="0" marR="0">
                        <a:spcBef>
                          <a:spcPts val="300"/>
                        </a:spcBef>
                        <a:spcAft>
                          <a:spcPts val="300"/>
                        </a:spcAft>
                      </a:pPr>
                      <a:r>
                        <a:rPr lang="en-US" sz="600">
                          <a:effectLst/>
                        </a:rPr>
                        <a:t>Medium-High Density Residential (MHDR)</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456</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724</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268</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extLst>
                  <a:ext uri="{0D108BD9-81ED-4DB2-BD59-A6C34878D82A}">
                    <a16:rowId xmlns:a16="http://schemas.microsoft.com/office/drawing/2014/main" val="270419897"/>
                  </a:ext>
                </a:extLst>
              </a:tr>
              <a:tr h="166552">
                <a:tc>
                  <a:txBody>
                    <a:bodyPr/>
                    <a:lstStyle/>
                    <a:p>
                      <a:pPr marL="0" marR="0">
                        <a:spcBef>
                          <a:spcPts val="300"/>
                        </a:spcBef>
                        <a:spcAft>
                          <a:spcPts val="300"/>
                        </a:spcAft>
                      </a:pPr>
                      <a:r>
                        <a:rPr lang="en-US" sz="600">
                          <a:effectLst/>
                        </a:rPr>
                        <a:t>High Density Residential (HDR)</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164</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164</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0</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extLst>
                  <a:ext uri="{0D108BD9-81ED-4DB2-BD59-A6C34878D82A}">
                    <a16:rowId xmlns:a16="http://schemas.microsoft.com/office/drawing/2014/main" val="618662267"/>
                  </a:ext>
                </a:extLst>
              </a:tr>
              <a:tr h="166552">
                <a:tc>
                  <a:txBody>
                    <a:bodyPr/>
                    <a:lstStyle/>
                    <a:p>
                      <a:pPr marL="0" marR="0">
                        <a:spcBef>
                          <a:spcPts val="300"/>
                        </a:spcBef>
                        <a:spcAft>
                          <a:spcPts val="300"/>
                        </a:spcAft>
                      </a:pPr>
                      <a:r>
                        <a:rPr lang="en-US" sz="600">
                          <a:effectLst/>
                        </a:rPr>
                        <a:t>Very High Density Residential (VHDR)</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30</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30</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0</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extLst>
                  <a:ext uri="{0D108BD9-81ED-4DB2-BD59-A6C34878D82A}">
                    <a16:rowId xmlns:a16="http://schemas.microsoft.com/office/drawing/2014/main" val="68140545"/>
                  </a:ext>
                </a:extLst>
              </a:tr>
              <a:tr h="166552">
                <a:tc>
                  <a:txBody>
                    <a:bodyPr/>
                    <a:lstStyle/>
                    <a:p>
                      <a:pPr marL="0" marR="0">
                        <a:spcBef>
                          <a:spcPts val="300"/>
                        </a:spcBef>
                        <a:spcAft>
                          <a:spcPts val="300"/>
                        </a:spcAft>
                      </a:pPr>
                      <a:r>
                        <a:rPr lang="en-US" sz="600">
                          <a:effectLst/>
                        </a:rPr>
                        <a:t>Highest Density Residential (HHDR)</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33</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33</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0</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extLst>
                  <a:ext uri="{0D108BD9-81ED-4DB2-BD59-A6C34878D82A}">
                    <a16:rowId xmlns:a16="http://schemas.microsoft.com/office/drawing/2014/main" val="2483595016"/>
                  </a:ext>
                </a:extLst>
              </a:tr>
              <a:tr h="216519">
                <a:tc>
                  <a:txBody>
                    <a:bodyPr/>
                    <a:lstStyle/>
                    <a:p>
                      <a:pPr marL="0" marR="0">
                        <a:spcBef>
                          <a:spcPts val="300"/>
                        </a:spcBef>
                        <a:spcAft>
                          <a:spcPts val="300"/>
                        </a:spcAft>
                      </a:pPr>
                      <a:r>
                        <a:rPr lang="en-US" sz="600">
                          <a:effectLst/>
                        </a:rPr>
                        <a:t>Commercial Retail (CR)</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504</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394</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-110</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extLst>
                  <a:ext uri="{0D108BD9-81ED-4DB2-BD59-A6C34878D82A}">
                    <a16:rowId xmlns:a16="http://schemas.microsoft.com/office/drawing/2014/main" val="28451253"/>
                  </a:ext>
                </a:extLst>
              </a:tr>
              <a:tr h="166552">
                <a:tc>
                  <a:txBody>
                    <a:bodyPr/>
                    <a:lstStyle/>
                    <a:p>
                      <a:pPr marL="0" marR="0">
                        <a:spcBef>
                          <a:spcPts val="300"/>
                        </a:spcBef>
                        <a:spcAft>
                          <a:spcPts val="300"/>
                        </a:spcAft>
                      </a:pPr>
                      <a:r>
                        <a:rPr lang="en-US" sz="600">
                          <a:effectLst/>
                        </a:rPr>
                        <a:t>Commercial Tourist (CT)</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496</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584</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88</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extLst>
                  <a:ext uri="{0D108BD9-81ED-4DB2-BD59-A6C34878D82A}">
                    <a16:rowId xmlns:a16="http://schemas.microsoft.com/office/drawing/2014/main" val="2785209449"/>
                  </a:ext>
                </a:extLst>
              </a:tr>
              <a:tr h="166552">
                <a:tc>
                  <a:txBody>
                    <a:bodyPr/>
                    <a:lstStyle/>
                    <a:p>
                      <a:pPr marL="0" marR="0">
                        <a:spcBef>
                          <a:spcPts val="300"/>
                        </a:spcBef>
                        <a:spcAft>
                          <a:spcPts val="300"/>
                        </a:spcAft>
                      </a:pPr>
                      <a:r>
                        <a:rPr lang="en-US" sz="600">
                          <a:effectLst/>
                        </a:rPr>
                        <a:t>Light Industrial (LI)</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288</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465</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177</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extLst>
                  <a:ext uri="{0D108BD9-81ED-4DB2-BD59-A6C34878D82A}">
                    <a16:rowId xmlns:a16="http://schemas.microsoft.com/office/drawing/2014/main" val="1179391186"/>
                  </a:ext>
                </a:extLst>
              </a:tr>
              <a:tr h="166552">
                <a:tc>
                  <a:txBody>
                    <a:bodyPr/>
                    <a:lstStyle/>
                    <a:p>
                      <a:pPr marL="0" marR="0">
                        <a:spcBef>
                          <a:spcPts val="300"/>
                        </a:spcBef>
                        <a:spcAft>
                          <a:spcPts val="300"/>
                        </a:spcAft>
                      </a:pPr>
                      <a:r>
                        <a:rPr lang="en-US" sz="600">
                          <a:effectLst/>
                        </a:rPr>
                        <a:t>Business Park (BP)</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152</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676</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524</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extLst>
                  <a:ext uri="{0D108BD9-81ED-4DB2-BD59-A6C34878D82A}">
                    <a16:rowId xmlns:a16="http://schemas.microsoft.com/office/drawing/2014/main" val="3130378164"/>
                  </a:ext>
                </a:extLst>
              </a:tr>
              <a:tr h="166552">
                <a:tc>
                  <a:txBody>
                    <a:bodyPr/>
                    <a:lstStyle/>
                    <a:p>
                      <a:pPr marL="0" marR="0">
                        <a:spcBef>
                          <a:spcPts val="300"/>
                        </a:spcBef>
                        <a:spcAft>
                          <a:spcPts val="300"/>
                        </a:spcAft>
                      </a:pPr>
                      <a:r>
                        <a:rPr lang="en-US" sz="600">
                          <a:effectLst/>
                        </a:rPr>
                        <a:t>Public Facilities (PF)</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1,656</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1,579</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-77</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extLst>
                  <a:ext uri="{0D108BD9-81ED-4DB2-BD59-A6C34878D82A}">
                    <a16:rowId xmlns:a16="http://schemas.microsoft.com/office/drawing/2014/main" val="2813396348"/>
                  </a:ext>
                </a:extLst>
              </a:tr>
              <a:tr h="166552">
                <a:tc>
                  <a:txBody>
                    <a:bodyPr/>
                    <a:lstStyle/>
                    <a:p>
                      <a:pPr marL="0" marR="0">
                        <a:spcBef>
                          <a:spcPts val="300"/>
                        </a:spcBef>
                        <a:spcAft>
                          <a:spcPts val="300"/>
                        </a:spcAft>
                      </a:pPr>
                      <a:r>
                        <a:rPr lang="en-US" sz="600">
                          <a:effectLst/>
                        </a:rPr>
                        <a:t>Mixed-Use Planning Area (MUA)</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797</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1,407</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610</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extLst>
                  <a:ext uri="{0D108BD9-81ED-4DB2-BD59-A6C34878D82A}">
                    <a16:rowId xmlns:a16="http://schemas.microsoft.com/office/drawing/2014/main" val="337278825"/>
                  </a:ext>
                </a:extLst>
              </a:tr>
              <a:tr h="166552">
                <a:tc>
                  <a:txBody>
                    <a:bodyPr/>
                    <a:lstStyle/>
                    <a:p>
                      <a:pPr marL="0" marR="0" algn="r">
                        <a:spcBef>
                          <a:spcPts val="300"/>
                        </a:spcBef>
                        <a:spcAft>
                          <a:spcPts val="300"/>
                        </a:spcAft>
                      </a:pPr>
                      <a:r>
                        <a:rPr lang="en-US" sz="600">
                          <a:effectLst/>
                        </a:rPr>
                        <a:t>Total</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23,143</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a:effectLst/>
                        </a:rPr>
                        <a:t>23,143</a:t>
                      </a:r>
                      <a:endParaRPr lang="en-US" sz="60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tc>
                  <a:txBody>
                    <a:bodyPr/>
                    <a:lstStyle/>
                    <a:p>
                      <a:pPr marL="0" marR="0" algn="ctr">
                        <a:spcBef>
                          <a:spcPts val="300"/>
                        </a:spcBef>
                        <a:spcAft>
                          <a:spcPts val="300"/>
                        </a:spcAft>
                      </a:pPr>
                      <a:r>
                        <a:rPr lang="en-US" sz="600" dirty="0">
                          <a:effectLst/>
                        </a:rPr>
                        <a:t>--</a:t>
                      </a:r>
                      <a:endParaRPr lang="en-US" sz="600" dirty="0">
                        <a:effectLst/>
                        <a:latin typeface="Arial Narrow" panose="020B0606020202030204" pitchFamily="34" charset="0"/>
                        <a:ea typeface="Times New Roman" panose="02020603050405020304" pitchFamily="18" charset="0"/>
                        <a:cs typeface="Calibri" panose="020F0502020204030204" pitchFamily="34" charset="0"/>
                      </a:endParaRPr>
                    </a:p>
                  </a:txBody>
                  <a:tcPr marL="40593" marR="40593" marT="0" marB="0"/>
                </a:tc>
                <a:extLst>
                  <a:ext uri="{0D108BD9-81ED-4DB2-BD59-A6C34878D82A}">
                    <a16:rowId xmlns:a16="http://schemas.microsoft.com/office/drawing/2014/main" val="370917137"/>
                  </a:ext>
                </a:extLst>
              </a:tr>
            </a:tbl>
          </a:graphicData>
        </a:graphic>
      </p:graphicFrame>
    </p:spTree>
    <p:extLst>
      <p:ext uri="{BB962C8B-B14F-4D97-AF65-F5344CB8AC3E}">
        <p14:creationId xmlns:p14="http://schemas.microsoft.com/office/powerpoint/2010/main" val="1852223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990600"/>
            <a:ext cx="3886200" cy="2229456"/>
          </a:xfrm>
          <a:prstGeom prst="rect">
            <a:avLst/>
          </a:prstGeom>
        </p:spPr>
        <p:txBody>
          <a:bodyPr vert="horz" wrap="square" lIns="0" tIns="13335" rIns="0" bIns="0" rtlCol="0">
            <a:spAutoFit/>
          </a:bodyPr>
          <a:lstStyle/>
          <a:p>
            <a:pPr marL="12700" algn="ctr">
              <a:lnSpc>
                <a:spcPct val="100000"/>
              </a:lnSpc>
              <a:spcBef>
                <a:spcPts val="105"/>
              </a:spcBef>
            </a:pPr>
            <a:r>
              <a:rPr lang="en-US" sz="2400" b="1" dirty="0">
                <a:latin typeface="Calibri Light"/>
                <a:cs typeface="Calibri Light"/>
              </a:rPr>
              <a:t>Revised Policies and</a:t>
            </a:r>
            <a:br>
              <a:rPr lang="en-US" sz="2400" b="1" dirty="0">
                <a:latin typeface="Calibri Light"/>
                <a:cs typeface="Calibri Light"/>
              </a:rPr>
            </a:br>
            <a:r>
              <a:rPr lang="en-US" sz="2400" b="1" dirty="0">
                <a:latin typeface="Calibri Light"/>
                <a:cs typeface="Calibri Light"/>
              </a:rPr>
              <a:t>Design Guidelines </a:t>
            </a:r>
            <a:br>
              <a:rPr lang="en-US" sz="2400" b="1" dirty="0">
                <a:latin typeface="Calibri Light"/>
                <a:cs typeface="Calibri Light"/>
              </a:rPr>
            </a:br>
            <a:r>
              <a:rPr lang="en-US" sz="2400" b="1" dirty="0">
                <a:latin typeface="Calibri Light"/>
                <a:cs typeface="Calibri Light"/>
              </a:rPr>
              <a:t>for:</a:t>
            </a:r>
            <a:br>
              <a:rPr lang="en-US" sz="2800" b="1" dirty="0">
                <a:latin typeface="Calibri Light"/>
                <a:cs typeface="Calibri Light"/>
              </a:rPr>
            </a:br>
            <a:r>
              <a:rPr lang="en-US" sz="2400" b="1" dirty="0">
                <a:latin typeface="Calibri Light"/>
                <a:cs typeface="Calibri Light"/>
              </a:rPr>
              <a:t>Winchester Policy Area  Neighborhoods and</a:t>
            </a:r>
            <a:br>
              <a:rPr lang="en-US" sz="2400" b="1" dirty="0">
                <a:latin typeface="Calibri Light"/>
                <a:cs typeface="Calibri Light"/>
              </a:rPr>
            </a:br>
            <a:r>
              <a:rPr lang="en-US" sz="2400" b="1" dirty="0">
                <a:latin typeface="Calibri Light"/>
                <a:cs typeface="Calibri Light"/>
              </a:rPr>
              <a:t>Downtown</a:t>
            </a:r>
            <a:endParaRPr sz="2400" b="1" dirty="0">
              <a:latin typeface="Calibri Light"/>
              <a:cs typeface="Calibri Light"/>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marR="0" lvl="0" indent="0" defTabSz="914400" eaLnBrk="1" fontAlgn="auto" latinLnBrk="0" hangingPunct="1">
              <a:lnSpc>
                <a:spcPts val="1240"/>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srgbClr val="8A8A8A"/>
                </a:solidFill>
                <a:effectLst/>
                <a:uLnTx/>
                <a:uFillTx/>
                <a:latin typeface="Calibri"/>
                <a:cs typeface="Calibri"/>
              </a:rPr>
              <a:pPr marL="38100" marR="0" lvl="0" indent="0" defTabSz="914400" eaLnBrk="1" fontAlgn="auto" latinLnBrk="0" hangingPunct="1">
                <a:lnSpc>
                  <a:spcPts val="1240"/>
                </a:lnSpc>
                <a:spcBef>
                  <a:spcPts val="0"/>
                </a:spcBef>
                <a:spcAft>
                  <a:spcPts val="0"/>
                </a:spcAft>
                <a:buClrTx/>
                <a:buSzTx/>
                <a:buFontTx/>
                <a:buNone/>
                <a:tabLst/>
                <a:defRPr/>
              </a:pPr>
              <a:t>12</a:t>
            </a:fld>
            <a:endParaRPr kumimoji="0" sz="1200" b="0" i="0" u="none" strike="noStrike" kern="0" cap="none" spc="-25" normalizeH="0" baseline="0" noProof="0" dirty="0">
              <a:ln>
                <a:noFill/>
              </a:ln>
              <a:solidFill>
                <a:srgbClr val="8A8A8A"/>
              </a:solidFill>
              <a:effectLst/>
              <a:uLnTx/>
              <a:uFillTx/>
              <a:latin typeface="Calibri"/>
              <a:cs typeface="Calibri"/>
            </a:endParaRPr>
          </a:p>
        </p:txBody>
      </p:sp>
      <p:pic>
        <p:nvPicPr>
          <p:cNvPr id="8" name="Picture 7">
            <a:extLst>
              <a:ext uri="{FF2B5EF4-FFF2-40B4-BE49-F238E27FC236}">
                <a16:creationId xmlns:a16="http://schemas.microsoft.com/office/drawing/2014/main" id="{EE8113DA-FCE0-4C0A-BEDA-49BBA8A9C308}"/>
              </a:ext>
            </a:extLst>
          </p:cNvPr>
          <p:cNvPicPr>
            <a:picLocks noChangeAspect="1"/>
          </p:cNvPicPr>
          <p:nvPr/>
        </p:nvPicPr>
        <p:blipFill rotWithShape="1">
          <a:blip r:embed="rId2"/>
          <a:srcRect l="11475" t="4545" r="18033" b="4545"/>
          <a:stretch/>
        </p:blipFill>
        <p:spPr>
          <a:xfrm>
            <a:off x="4343400" y="1219200"/>
            <a:ext cx="4129913" cy="5105400"/>
          </a:xfrm>
          <a:prstGeom prst="rect">
            <a:avLst/>
          </a:prstGeom>
          <a:ln w="28575">
            <a:solidFill>
              <a:schemeClr val="tx1"/>
            </a:solidFill>
          </a:ln>
        </p:spPr>
      </p:pic>
      <p:sp>
        <p:nvSpPr>
          <p:cNvPr id="6" name="object 2">
            <a:extLst>
              <a:ext uri="{FF2B5EF4-FFF2-40B4-BE49-F238E27FC236}">
                <a16:creationId xmlns:a16="http://schemas.microsoft.com/office/drawing/2014/main" id="{C880288D-92A0-4AF6-AA66-08CAEA51744B}"/>
              </a:ext>
            </a:extLst>
          </p:cNvPr>
          <p:cNvSpPr txBox="1">
            <a:spLocks/>
          </p:cNvSpPr>
          <p:nvPr/>
        </p:nvSpPr>
        <p:spPr>
          <a:xfrm>
            <a:off x="680519" y="3771900"/>
            <a:ext cx="3448050" cy="2083263"/>
          </a:xfrm>
          <a:prstGeom prst="rect">
            <a:avLst/>
          </a:prstGeom>
        </p:spPr>
        <p:txBody>
          <a:bodyPr vert="horz" wrap="square" lIns="0" tIns="13335" rIns="0" bIns="0" rtlCol="0">
            <a:spAutoFit/>
          </a:bodyPr>
          <a:lstStyle>
            <a:lvl1pPr>
              <a:defRPr sz="3200" b="0" i="0">
                <a:solidFill>
                  <a:schemeClr val="tx1"/>
                </a:solidFill>
                <a:latin typeface="Z@RD410.tmp"/>
                <a:ea typeface="+mj-ea"/>
                <a:cs typeface="Z@RD410.tmp"/>
              </a:defRPr>
            </a:lvl1pPr>
          </a:lstStyle>
          <a:p>
            <a:pPr marL="12700" algn="l">
              <a:spcBef>
                <a:spcPts val="105"/>
              </a:spcBef>
            </a:pPr>
            <a:r>
              <a:rPr lang="en-US" sz="2400" b="1" u="sng" dirty="0">
                <a:latin typeface="Calibri Light"/>
                <a:cs typeface="Calibri Light"/>
              </a:rPr>
              <a:t>Addresses</a:t>
            </a:r>
            <a:r>
              <a:rPr lang="en-US" sz="2400" b="1" dirty="0">
                <a:latin typeface="Calibri Light"/>
                <a:cs typeface="Calibri Light"/>
              </a:rPr>
              <a:t>:</a:t>
            </a:r>
            <a:br>
              <a:rPr lang="en-US" sz="2400" b="1" dirty="0">
                <a:latin typeface="Calibri Light"/>
                <a:cs typeface="Calibri Light"/>
              </a:rPr>
            </a:br>
            <a:r>
              <a:rPr lang="en-US" sz="1800" b="1" dirty="0">
                <a:latin typeface="Calibri Light"/>
                <a:cs typeface="Calibri Light"/>
              </a:rPr>
              <a:t>Site Planning</a:t>
            </a:r>
          </a:p>
          <a:p>
            <a:pPr marL="12700" algn="l">
              <a:spcBef>
                <a:spcPts val="105"/>
              </a:spcBef>
            </a:pPr>
            <a:r>
              <a:rPr lang="en-US" sz="1800" b="1" dirty="0">
                <a:latin typeface="Calibri Light"/>
                <a:cs typeface="Calibri Light"/>
              </a:rPr>
              <a:t>Architecture</a:t>
            </a:r>
            <a:br>
              <a:rPr lang="en-US" sz="1800" b="1" dirty="0">
                <a:latin typeface="Calibri Light"/>
                <a:cs typeface="Calibri Light"/>
              </a:rPr>
            </a:br>
            <a:r>
              <a:rPr lang="en-US" sz="1800" b="1" dirty="0">
                <a:latin typeface="Calibri Light"/>
                <a:cs typeface="Calibri Light"/>
              </a:rPr>
              <a:t>Walls / Fencing</a:t>
            </a:r>
            <a:br>
              <a:rPr lang="en-US" sz="1800" b="1" dirty="0">
                <a:latin typeface="Calibri Light"/>
                <a:cs typeface="Calibri Light"/>
              </a:rPr>
            </a:br>
            <a:r>
              <a:rPr lang="en-US" sz="1800" b="1" dirty="0">
                <a:latin typeface="Calibri Light"/>
                <a:cs typeface="Calibri Light"/>
              </a:rPr>
              <a:t>Gateways / Monumentation</a:t>
            </a:r>
          </a:p>
          <a:p>
            <a:pPr marL="12700" algn="l">
              <a:spcBef>
                <a:spcPts val="105"/>
              </a:spcBef>
            </a:pPr>
            <a:r>
              <a:rPr lang="en-US" sz="1800" b="1" dirty="0">
                <a:latin typeface="Calibri Light"/>
                <a:cs typeface="Calibri Light"/>
              </a:rPr>
              <a:t>Landscaping</a:t>
            </a:r>
          </a:p>
          <a:p>
            <a:pPr marL="12700" algn="l">
              <a:spcBef>
                <a:spcPts val="105"/>
              </a:spcBef>
            </a:pPr>
            <a:r>
              <a:rPr lang="en-US" sz="1800" b="1" dirty="0">
                <a:latin typeface="Calibri Light"/>
                <a:cs typeface="Calibri Light"/>
              </a:rPr>
              <a:t>Trails</a:t>
            </a:r>
          </a:p>
        </p:txBody>
      </p:sp>
    </p:spTree>
    <p:extLst>
      <p:ext uri="{BB962C8B-B14F-4D97-AF65-F5344CB8AC3E}">
        <p14:creationId xmlns:p14="http://schemas.microsoft.com/office/powerpoint/2010/main" val="708786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1828800"/>
            <a:ext cx="4191000" cy="3937616"/>
          </a:xfrm>
          <a:prstGeom prst="rect">
            <a:avLst/>
          </a:prstGeom>
        </p:spPr>
        <p:txBody>
          <a:bodyPr vert="horz" wrap="square" lIns="0" tIns="13335" rIns="0" bIns="0" rtlCol="0">
            <a:spAutoFit/>
          </a:bodyPr>
          <a:lstStyle/>
          <a:p>
            <a:pPr marL="12700" algn="just">
              <a:lnSpc>
                <a:spcPct val="100000"/>
              </a:lnSpc>
              <a:spcBef>
                <a:spcPts val="105"/>
              </a:spcBef>
            </a:pPr>
            <a:r>
              <a:rPr lang="en-US" sz="1500" b="1" u="sng" dirty="0">
                <a:latin typeface="Calibri Light"/>
                <a:cs typeface="Calibri Light"/>
              </a:rPr>
              <a:t>HVWAP 7.2</a:t>
            </a:r>
            <a:r>
              <a:rPr lang="en-US" sz="1500" b="1" dirty="0">
                <a:latin typeface="Calibri Light"/>
                <a:cs typeface="Calibri Light"/>
              </a:rPr>
              <a:t>:</a:t>
            </a:r>
            <a:r>
              <a:rPr lang="en-US" sz="1500" dirty="0">
                <a:latin typeface="Calibri Light"/>
                <a:cs typeface="Calibri Light"/>
              </a:rPr>
              <a:t> Maintain program in the Highway 79 Policy Area to ensure that overall trip generation does not exceed system capacity and that the system operation continues to meet Level of Service standards. In general, the program would establish guidelines to be incorporated into individual Traffic Impact Analysis that would monitor overall trip generation from residential development to ensure that overall within the Highway 79 Policy Area development projects produce traffic generation at a level that is </a:t>
            </a:r>
            <a:r>
              <a:rPr lang="en-US" sz="1500" b="1" u="sng" dirty="0">
                <a:latin typeface="Calibri Light"/>
                <a:cs typeface="Calibri Light"/>
              </a:rPr>
              <a:t>9% less</a:t>
            </a:r>
            <a:r>
              <a:rPr lang="en-US" sz="1500" b="1" dirty="0">
                <a:latin typeface="Calibri Light"/>
                <a:cs typeface="Calibri Light"/>
              </a:rPr>
              <a:t> </a:t>
            </a:r>
            <a:r>
              <a:rPr lang="en-US" sz="1500" dirty="0">
                <a:latin typeface="Calibri Light"/>
                <a:cs typeface="Calibri Light"/>
              </a:rPr>
              <a:t>than the trips projected from the General Plan traffic model residential land use designations. Individually, projects could exceed the General Plan traffic model trip generation level, provided it can be demonstrated that sufficient reductions have occurred on other projects in order to meet Level of Service standards. </a:t>
            </a:r>
            <a:endParaRPr sz="1500" dirty="0">
              <a:latin typeface="Calibri Light"/>
              <a:cs typeface="Calibri Light"/>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marR="0" lvl="0" indent="0" defTabSz="914400" eaLnBrk="1" fontAlgn="auto" latinLnBrk="0" hangingPunct="1">
              <a:lnSpc>
                <a:spcPts val="1240"/>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srgbClr val="8A8A8A"/>
                </a:solidFill>
                <a:effectLst/>
                <a:uLnTx/>
                <a:uFillTx/>
                <a:latin typeface="Calibri"/>
                <a:cs typeface="Calibri"/>
              </a:rPr>
              <a:pPr marL="38100" marR="0" lvl="0" indent="0" defTabSz="914400" eaLnBrk="1" fontAlgn="auto" latinLnBrk="0" hangingPunct="1">
                <a:lnSpc>
                  <a:spcPts val="1240"/>
                </a:lnSpc>
                <a:spcBef>
                  <a:spcPts val="0"/>
                </a:spcBef>
                <a:spcAft>
                  <a:spcPts val="0"/>
                </a:spcAft>
                <a:buClrTx/>
                <a:buSzTx/>
                <a:buFontTx/>
                <a:buNone/>
                <a:tabLst/>
                <a:defRPr/>
              </a:pPr>
              <a:t>13</a:t>
            </a:fld>
            <a:endParaRPr kumimoji="0" sz="1200" b="0" i="0" u="none" strike="noStrike" kern="0" cap="none" spc="-25" normalizeH="0" baseline="0" noProof="0" dirty="0">
              <a:ln>
                <a:noFill/>
              </a:ln>
              <a:solidFill>
                <a:srgbClr val="8A8A8A"/>
              </a:solidFill>
              <a:effectLst/>
              <a:uLnTx/>
              <a:uFillTx/>
              <a:latin typeface="Calibri"/>
              <a:cs typeface="Calibri"/>
            </a:endParaRPr>
          </a:p>
        </p:txBody>
      </p:sp>
      <p:pic>
        <p:nvPicPr>
          <p:cNvPr id="1026" name="Picture 1">
            <a:extLst>
              <a:ext uri="{FF2B5EF4-FFF2-40B4-BE49-F238E27FC236}">
                <a16:creationId xmlns:a16="http://schemas.microsoft.com/office/drawing/2014/main" id="{46463632-3ABF-4576-A430-997FE938F1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914400"/>
            <a:ext cx="4338637" cy="5835192"/>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object 2">
            <a:extLst>
              <a:ext uri="{FF2B5EF4-FFF2-40B4-BE49-F238E27FC236}">
                <a16:creationId xmlns:a16="http://schemas.microsoft.com/office/drawing/2014/main" id="{062C8990-B420-4407-88CA-6D68E5FED21E}"/>
              </a:ext>
            </a:extLst>
          </p:cNvPr>
          <p:cNvSpPr txBox="1">
            <a:spLocks/>
          </p:cNvSpPr>
          <p:nvPr/>
        </p:nvSpPr>
        <p:spPr>
          <a:xfrm>
            <a:off x="172065" y="1066800"/>
            <a:ext cx="4191000" cy="382797"/>
          </a:xfrm>
          <a:prstGeom prst="rect">
            <a:avLst/>
          </a:prstGeom>
        </p:spPr>
        <p:txBody>
          <a:bodyPr vert="horz" wrap="square" lIns="0" tIns="13335" rIns="0" bIns="0" rtlCol="0">
            <a:spAutoFit/>
          </a:bodyPr>
          <a:lstStyle>
            <a:lvl1pPr>
              <a:defRPr sz="3200" b="0" i="0">
                <a:solidFill>
                  <a:schemeClr val="tx1"/>
                </a:solidFill>
                <a:latin typeface="Z@RD410.tmp"/>
                <a:ea typeface="+mj-ea"/>
                <a:cs typeface="Z@RD410.tmp"/>
              </a:defRPr>
            </a:lvl1pPr>
          </a:lstStyle>
          <a:p>
            <a:pPr marL="12700" algn="ctr">
              <a:spcBef>
                <a:spcPts val="105"/>
              </a:spcBef>
            </a:pPr>
            <a:r>
              <a:rPr lang="en-US" sz="2400" b="1" dirty="0">
                <a:latin typeface="Calibri Light"/>
                <a:cs typeface="Calibri Light"/>
              </a:rPr>
              <a:t>Highway 79 Policy Area</a:t>
            </a:r>
            <a:endParaRPr lang="en-US" sz="1500" dirty="0">
              <a:latin typeface="Calibri Light"/>
              <a:cs typeface="Calibri Light"/>
            </a:endParaRPr>
          </a:p>
        </p:txBody>
      </p:sp>
    </p:spTree>
    <p:extLst>
      <p:ext uri="{BB962C8B-B14F-4D97-AF65-F5344CB8AC3E}">
        <p14:creationId xmlns:p14="http://schemas.microsoft.com/office/powerpoint/2010/main" val="1878590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bject 43"/>
          <p:cNvSpPr txBox="1">
            <a:spLocks noGrp="1"/>
          </p:cNvSpPr>
          <p:nvPr>
            <p:ph type="title"/>
          </p:nvPr>
        </p:nvSpPr>
        <p:spPr>
          <a:xfrm>
            <a:off x="2625089" y="1030413"/>
            <a:ext cx="3704590" cy="696595"/>
          </a:xfrm>
          <a:prstGeom prst="rect">
            <a:avLst/>
          </a:prstGeom>
        </p:spPr>
        <p:txBody>
          <a:bodyPr vert="horz" wrap="square" lIns="0" tIns="13335" rIns="0" bIns="0" rtlCol="0">
            <a:spAutoFit/>
          </a:bodyPr>
          <a:lstStyle/>
          <a:p>
            <a:pPr marL="12700">
              <a:lnSpc>
                <a:spcPct val="100000"/>
              </a:lnSpc>
              <a:spcBef>
                <a:spcPts val="105"/>
              </a:spcBef>
            </a:pPr>
            <a:r>
              <a:rPr sz="4400" b="0" spc="-30" dirty="0">
                <a:solidFill>
                  <a:srgbClr val="25526E"/>
                </a:solidFill>
                <a:latin typeface="Calibri Light"/>
                <a:cs typeface="Calibri Light"/>
              </a:rPr>
              <a:t>Project</a:t>
            </a:r>
            <a:r>
              <a:rPr sz="4400" b="0" spc="-190" dirty="0">
                <a:solidFill>
                  <a:srgbClr val="25526E"/>
                </a:solidFill>
                <a:latin typeface="Calibri Light"/>
                <a:cs typeface="Calibri Light"/>
              </a:rPr>
              <a:t> </a:t>
            </a:r>
            <a:r>
              <a:rPr sz="4400" b="0" spc="-30" dirty="0">
                <a:solidFill>
                  <a:srgbClr val="25526E"/>
                </a:solidFill>
                <a:latin typeface="Calibri Light"/>
                <a:cs typeface="Calibri Light"/>
              </a:rPr>
              <a:t>Schedule</a:t>
            </a:r>
            <a:endParaRPr sz="4400">
              <a:latin typeface="Calibri Light"/>
              <a:cs typeface="Calibri Light"/>
            </a:endParaRPr>
          </a:p>
        </p:txBody>
      </p:sp>
      <p:graphicFrame>
        <p:nvGraphicFramePr>
          <p:cNvPr id="47" name="Table 46">
            <a:extLst>
              <a:ext uri="{FF2B5EF4-FFF2-40B4-BE49-F238E27FC236}">
                <a16:creationId xmlns:a16="http://schemas.microsoft.com/office/drawing/2014/main" id="{E91E5EC6-E64B-4FC7-B061-46125057DEF1}"/>
              </a:ext>
            </a:extLst>
          </p:cNvPr>
          <p:cNvGraphicFramePr>
            <a:graphicFrameLocks noGrp="1"/>
          </p:cNvGraphicFramePr>
          <p:nvPr>
            <p:extLst>
              <p:ext uri="{D42A27DB-BD31-4B8C-83A1-F6EECF244321}">
                <p14:modId xmlns:p14="http://schemas.microsoft.com/office/powerpoint/2010/main" val="664073370"/>
              </p:ext>
            </p:extLst>
          </p:nvPr>
        </p:nvGraphicFramePr>
        <p:xfrm>
          <a:off x="1066800" y="1981200"/>
          <a:ext cx="7234084" cy="3912388"/>
        </p:xfrm>
        <a:graphic>
          <a:graphicData uri="http://schemas.openxmlformats.org/drawingml/2006/table">
            <a:tbl>
              <a:tblPr firstRow="1" bandRow="1">
                <a:tableStyleId>{5C22544A-7EE6-4342-B048-85BDC9FD1C3A}</a:tableStyleId>
              </a:tblPr>
              <a:tblGrid>
                <a:gridCol w="4876241">
                  <a:extLst>
                    <a:ext uri="{9D8B030D-6E8A-4147-A177-3AD203B41FA5}">
                      <a16:colId xmlns:a16="http://schemas.microsoft.com/office/drawing/2014/main" val="2852978124"/>
                    </a:ext>
                  </a:extLst>
                </a:gridCol>
                <a:gridCol w="2357843">
                  <a:extLst>
                    <a:ext uri="{9D8B030D-6E8A-4147-A177-3AD203B41FA5}">
                      <a16:colId xmlns:a16="http://schemas.microsoft.com/office/drawing/2014/main" val="1667414932"/>
                    </a:ext>
                  </a:extLst>
                </a:gridCol>
              </a:tblGrid>
              <a:tr h="364907">
                <a:tc>
                  <a:txBody>
                    <a:bodyPr/>
                    <a:lstStyle/>
                    <a:p>
                      <a:r>
                        <a:rPr lang="en-US" dirty="0"/>
                        <a:t> Task</a:t>
                      </a:r>
                    </a:p>
                  </a:txBody>
                  <a:tcPr/>
                </a:tc>
                <a:tc>
                  <a:txBody>
                    <a:bodyPr/>
                    <a:lstStyle/>
                    <a:p>
                      <a:r>
                        <a:rPr lang="en-US" dirty="0"/>
                        <a:t>Date</a:t>
                      </a:r>
                      <a:r>
                        <a:rPr lang="en-US" dirty="0">
                          <a:solidFill>
                            <a:schemeClr val="tx1"/>
                          </a:solidFill>
                        </a:rPr>
                        <a:t>*</a:t>
                      </a:r>
                    </a:p>
                  </a:txBody>
                  <a:tcPr/>
                </a:tc>
                <a:extLst>
                  <a:ext uri="{0D108BD9-81ED-4DB2-BD59-A6C34878D82A}">
                    <a16:rowId xmlns:a16="http://schemas.microsoft.com/office/drawing/2014/main" val="1125103863"/>
                  </a:ext>
                </a:extLst>
              </a:tr>
              <a:tr h="516952">
                <a:tc>
                  <a:txBody>
                    <a:bodyPr/>
                    <a:lstStyle/>
                    <a:p>
                      <a:r>
                        <a:rPr lang="en-US" sz="1400" dirty="0"/>
                        <a:t>Community Meeting – Project Status Update – Draft Design guidelines and Policies</a:t>
                      </a:r>
                    </a:p>
                  </a:txBody>
                  <a:tcPr/>
                </a:tc>
                <a:tc>
                  <a:txBody>
                    <a:bodyPr/>
                    <a:lstStyle/>
                    <a:p>
                      <a:r>
                        <a:rPr lang="en-US" sz="1400" dirty="0"/>
                        <a:t>April 14, 2022</a:t>
                      </a:r>
                    </a:p>
                  </a:txBody>
                  <a:tcPr/>
                </a:tc>
                <a:extLst>
                  <a:ext uri="{0D108BD9-81ED-4DB2-BD59-A6C34878D82A}">
                    <a16:rowId xmlns:a16="http://schemas.microsoft.com/office/drawing/2014/main" val="4153029321"/>
                  </a:ext>
                </a:extLst>
              </a:tr>
              <a:tr h="516952">
                <a:tc>
                  <a:txBody>
                    <a:bodyPr/>
                    <a:lstStyle/>
                    <a:p>
                      <a:r>
                        <a:rPr lang="en-US" sz="1400" u="none" dirty="0"/>
                        <a:t>Riverside County Release Environmental Document (PEIR) for 45-Day Public Review</a:t>
                      </a:r>
                    </a:p>
                  </a:txBody>
                  <a:tcPr/>
                </a:tc>
                <a:tc>
                  <a:txBody>
                    <a:bodyPr/>
                    <a:lstStyle/>
                    <a:p>
                      <a:r>
                        <a:rPr lang="en-US" sz="1400" b="0" dirty="0"/>
                        <a:t>May 3 – June 17, 2022</a:t>
                      </a:r>
                    </a:p>
                  </a:txBody>
                  <a:tcPr/>
                </a:tc>
                <a:extLst>
                  <a:ext uri="{0D108BD9-81ED-4DB2-BD59-A6C34878D82A}">
                    <a16:rowId xmlns:a16="http://schemas.microsoft.com/office/drawing/2014/main" val="3679954675"/>
                  </a:ext>
                </a:extLst>
              </a:tr>
              <a:tr h="304089">
                <a:tc>
                  <a:txBody>
                    <a:bodyPr/>
                    <a:lstStyle/>
                    <a:p>
                      <a:r>
                        <a:rPr lang="en-US" sz="1400" b="0" u="none" dirty="0"/>
                        <a:t>Response to Comments received on the PEIR</a:t>
                      </a:r>
                    </a:p>
                  </a:txBody>
                  <a:tcPr/>
                </a:tc>
                <a:tc>
                  <a:txBody>
                    <a:bodyPr/>
                    <a:lstStyle/>
                    <a:p>
                      <a:r>
                        <a:rPr lang="en-US" sz="1400" b="0" u="none" dirty="0"/>
                        <a:t>June 20 – June 30, 2022</a:t>
                      </a:r>
                    </a:p>
                  </a:txBody>
                  <a:tcPr/>
                </a:tc>
                <a:extLst>
                  <a:ext uri="{0D108BD9-81ED-4DB2-BD59-A6C34878D82A}">
                    <a16:rowId xmlns:a16="http://schemas.microsoft.com/office/drawing/2014/main" val="659604178"/>
                  </a:ext>
                </a:extLst>
              </a:tr>
              <a:tr h="304089">
                <a:tc>
                  <a:txBody>
                    <a:bodyPr/>
                    <a:lstStyle/>
                    <a:p>
                      <a:r>
                        <a:rPr lang="en-US" sz="1400" dirty="0"/>
                        <a:t>Prepare response to comments, MMRP </a:t>
                      </a:r>
                    </a:p>
                  </a:txBody>
                  <a:tcPr/>
                </a:tc>
                <a:tc>
                  <a:txBody>
                    <a:bodyPr/>
                    <a:lstStyle/>
                    <a:p>
                      <a:r>
                        <a:rPr lang="en-US" sz="1400" dirty="0"/>
                        <a:t>July 5 – July 21, 2022</a:t>
                      </a:r>
                    </a:p>
                  </a:txBody>
                  <a:tcPr/>
                </a:tc>
                <a:extLst>
                  <a:ext uri="{0D108BD9-81ED-4DB2-BD59-A6C34878D82A}">
                    <a16:rowId xmlns:a16="http://schemas.microsoft.com/office/drawing/2014/main" val="1611723073"/>
                  </a:ext>
                </a:extLst>
              </a:tr>
              <a:tr h="416954">
                <a:tc>
                  <a:txBody>
                    <a:bodyPr/>
                    <a:lstStyle/>
                    <a:p>
                      <a:r>
                        <a:rPr lang="en-US" sz="1400" dirty="0"/>
                        <a:t>Prepare for Planning Commission Hearing</a:t>
                      </a:r>
                    </a:p>
                  </a:txBody>
                  <a:tcPr/>
                </a:tc>
                <a:tc>
                  <a:txBody>
                    <a:bodyPr/>
                    <a:lstStyle/>
                    <a:p>
                      <a:r>
                        <a:rPr lang="en-US" sz="1400" dirty="0"/>
                        <a:t>July 22 – August 22, 2022</a:t>
                      </a:r>
                    </a:p>
                  </a:txBody>
                  <a:tcPr/>
                </a:tc>
                <a:extLst>
                  <a:ext uri="{0D108BD9-81ED-4DB2-BD59-A6C34878D82A}">
                    <a16:rowId xmlns:a16="http://schemas.microsoft.com/office/drawing/2014/main" val="1874212755"/>
                  </a:ext>
                </a:extLst>
              </a:tr>
              <a:tr h="304089">
                <a:tc>
                  <a:txBody>
                    <a:bodyPr/>
                    <a:lstStyle/>
                    <a:p>
                      <a:r>
                        <a:rPr lang="en-US" sz="1400" dirty="0"/>
                        <a:t>Planning</a:t>
                      </a:r>
                      <a:r>
                        <a:rPr lang="en-US" sz="1400" baseline="0" dirty="0"/>
                        <a:t> Commission Hearing (Recommendation)</a:t>
                      </a:r>
                      <a:endParaRPr lang="en-US" sz="1400" dirty="0"/>
                    </a:p>
                  </a:txBody>
                  <a:tcPr/>
                </a:tc>
                <a:tc>
                  <a:txBody>
                    <a:bodyPr/>
                    <a:lstStyle/>
                    <a:p>
                      <a:r>
                        <a:rPr lang="en-US" sz="1400" dirty="0"/>
                        <a:t>TBD 2022</a:t>
                      </a:r>
                    </a:p>
                  </a:txBody>
                  <a:tcPr/>
                </a:tc>
                <a:extLst>
                  <a:ext uri="{0D108BD9-81ED-4DB2-BD59-A6C34878D82A}">
                    <a16:rowId xmlns:a16="http://schemas.microsoft.com/office/drawing/2014/main" val="1713799538"/>
                  </a:ext>
                </a:extLst>
              </a:tr>
              <a:tr h="416954">
                <a:tc>
                  <a:txBody>
                    <a:bodyPr/>
                    <a:lstStyle/>
                    <a:p>
                      <a:r>
                        <a:rPr lang="en-US" sz="1400" dirty="0"/>
                        <a:t>Board of Supervisors (i.e.</a:t>
                      </a:r>
                      <a:r>
                        <a:rPr lang="en-US" sz="1400" baseline="0" dirty="0"/>
                        <a:t> Tentative Approval)</a:t>
                      </a:r>
                      <a:endParaRPr lang="en-US" sz="1400" dirty="0"/>
                    </a:p>
                  </a:txBody>
                  <a:tcPr/>
                </a:tc>
                <a:tc>
                  <a:txBody>
                    <a:bodyPr/>
                    <a:lstStyle/>
                    <a:p>
                      <a:r>
                        <a:rPr lang="en-US" sz="1400" dirty="0"/>
                        <a:t>TBD 2022</a:t>
                      </a:r>
                    </a:p>
                  </a:txBody>
                  <a:tcPr/>
                </a:tc>
                <a:extLst>
                  <a:ext uri="{0D108BD9-81ED-4DB2-BD59-A6C34878D82A}">
                    <a16:rowId xmlns:a16="http://schemas.microsoft.com/office/drawing/2014/main" val="4062301149"/>
                  </a:ext>
                </a:extLst>
              </a:tr>
              <a:tr h="304089">
                <a:tc>
                  <a:txBody>
                    <a:bodyPr/>
                    <a:lstStyle/>
                    <a:p>
                      <a:r>
                        <a:rPr lang="en-US" sz="1400" dirty="0"/>
                        <a:t>Final Plan</a:t>
                      </a:r>
                      <a:r>
                        <a:rPr lang="en-US" sz="1400" baseline="0" dirty="0"/>
                        <a:t> Adoption</a:t>
                      </a:r>
                      <a:endParaRPr lang="en-US" sz="1400" dirty="0"/>
                    </a:p>
                  </a:txBody>
                  <a:tcPr/>
                </a:tc>
                <a:tc>
                  <a:txBody>
                    <a:bodyPr/>
                    <a:lstStyle/>
                    <a:p>
                      <a:r>
                        <a:rPr lang="en-US" sz="1400" dirty="0"/>
                        <a:t>TBD 2022</a:t>
                      </a:r>
                    </a:p>
                  </a:txBody>
                  <a:tcPr/>
                </a:tc>
                <a:extLst>
                  <a:ext uri="{0D108BD9-81ED-4DB2-BD59-A6C34878D82A}">
                    <a16:rowId xmlns:a16="http://schemas.microsoft.com/office/drawing/2014/main" val="3878903867"/>
                  </a:ext>
                </a:extLst>
              </a:tr>
              <a:tr h="304089">
                <a:tc>
                  <a:txBody>
                    <a:bodyPr/>
                    <a:lstStyle/>
                    <a:p>
                      <a:r>
                        <a:rPr lang="en-US" sz="1200" b="1" i="1" dirty="0">
                          <a:solidFill>
                            <a:schemeClr val="tx1"/>
                          </a:solidFill>
                        </a:rPr>
                        <a:t>*</a:t>
                      </a:r>
                      <a:r>
                        <a:rPr lang="en-US" sz="1200" b="1" i="1" dirty="0"/>
                        <a:t>Note: Schedule dates may change due to level of comments received for the PEIR</a:t>
                      </a:r>
                    </a:p>
                  </a:txBody>
                  <a:tcPr/>
                </a:tc>
                <a:tc>
                  <a:txBody>
                    <a:bodyPr/>
                    <a:lstStyle/>
                    <a:p>
                      <a:endParaRPr lang="en-US" sz="1400" dirty="0"/>
                    </a:p>
                  </a:txBody>
                  <a:tcPr/>
                </a:tc>
                <a:extLst>
                  <a:ext uri="{0D108BD9-81ED-4DB2-BD59-A6C34878D82A}">
                    <a16:rowId xmlns:a16="http://schemas.microsoft.com/office/drawing/2014/main" val="733742554"/>
                  </a:ext>
                </a:extLst>
              </a:tr>
            </a:tbl>
          </a:graphicData>
        </a:graphic>
      </p:graphicFrame>
      <p:sp>
        <p:nvSpPr>
          <p:cNvPr id="48" name="Down Arrow 5">
            <a:extLst>
              <a:ext uri="{FF2B5EF4-FFF2-40B4-BE49-F238E27FC236}">
                <a16:creationId xmlns:a16="http://schemas.microsoft.com/office/drawing/2014/main" id="{9BD44352-3021-4C87-AF5E-DC9E7BDD0AE3}"/>
              </a:ext>
            </a:extLst>
          </p:cNvPr>
          <p:cNvSpPr/>
          <p:nvPr/>
        </p:nvSpPr>
        <p:spPr>
          <a:xfrm rot="16200000">
            <a:off x="434456" y="2250352"/>
            <a:ext cx="317997" cy="623455"/>
          </a:xfrm>
          <a:prstGeom prst="downArrow">
            <a:avLst/>
          </a:prstGeom>
          <a:solidFill>
            <a:schemeClr val="tx1"/>
          </a:solidFill>
          <a:ln>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7638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3080" y="1273486"/>
            <a:ext cx="2155190" cy="635000"/>
          </a:xfrm>
          <a:prstGeom prst="rect">
            <a:avLst/>
          </a:prstGeom>
        </p:spPr>
        <p:txBody>
          <a:bodyPr vert="horz" wrap="square" lIns="0" tIns="12065" rIns="0" bIns="0" rtlCol="0">
            <a:spAutoFit/>
          </a:bodyPr>
          <a:lstStyle/>
          <a:p>
            <a:pPr marL="12700">
              <a:lnSpc>
                <a:spcPct val="100000"/>
              </a:lnSpc>
              <a:spcBef>
                <a:spcPts val="95"/>
              </a:spcBef>
            </a:pPr>
            <a:r>
              <a:rPr sz="4000" b="0" spc="-25" dirty="0">
                <a:solidFill>
                  <a:srgbClr val="25526E"/>
                </a:solidFill>
                <a:latin typeface="Calibri Light"/>
                <a:cs typeface="Calibri Light"/>
              </a:rPr>
              <a:t>Next</a:t>
            </a:r>
            <a:r>
              <a:rPr sz="4000" b="0" spc="-200" dirty="0">
                <a:solidFill>
                  <a:srgbClr val="25526E"/>
                </a:solidFill>
                <a:latin typeface="Calibri Light"/>
                <a:cs typeface="Calibri Light"/>
              </a:rPr>
              <a:t> </a:t>
            </a:r>
            <a:r>
              <a:rPr sz="4000" b="0" spc="-10" dirty="0">
                <a:solidFill>
                  <a:srgbClr val="25526E"/>
                </a:solidFill>
                <a:latin typeface="Calibri Light"/>
                <a:cs typeface="Calibri Light"/>
              </a:rPr>
              <a:t>Steps</a:t>
            </a:r>
            <a:endParaRPr sz="4000" dirty="0">
              <a:latin typeface="Calibri Light"/>
              <a:cs typeface="Calibri Light"/>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marR="0" lvl="0" indent="0" defTabSz="914400" eaLnBrk="1" fontAlgn="auto" latinLnBrk="0" hangingPunct="1">
              <a:lnSpc>
                <a:spcPts val="1240"/>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srgbClr val="8A8A8A"/>
                </a:solidFill>
                <a:effectLst/>
                <a:uLnTx/>
                <a:uFillTx/>
                <a:latin typeface="Calibri"/>
                <a:cs typeface="Calibri"/>
              </a:rPr>
              <a:pPr marL="38100" marR="0" lvl="0" indent="0" defTabSz="914400" eaLnBrk="1" fontAlgn="auto" latinLnBrk="0" hangingPunct="1">
                <a:lnSpc>
                  <a:spcPts val="1240"/>
                </a:lnSpc>
                <a:spcBef>
                  <a:spcPts val="0"/>
                </a:spcBef>
                <a:spcAft>
                  <a:spcPts val="0"/>
                </a:spcAft>
                <a:buClrTx/>
                <a:buSzTx/>
                <a:buFontTx/>
                <a:buNone/>
                <a:tabLst/>
                <a:defRPr/>
              </a:pPr>
              <a:t>15</a:t>
            </a:fld>
            <a:endParaRPr kumimoji="0" sz="1200" b="0" i="0" u="none" strike="noStrike" kern="0" cap="none" spc="-25" normalizeH="0" baseline="0" noProof="0" dirty="0">
              <a:ln>
                <a:noFill/>
              </a:ln>
              <a:solidFill>
                <a:srgbClr val="8A8A8A"/>
              </a:solidFill>
              <a:effectLst/>
              <a:uLnTx/>
              <a:uFillTx/>
              <a:latin typeface="Calibri"/>
              <a:cs typeface="Calibri"/>
            </a:endParaRPr>
          </a:p>
        </p:txBody>
      </p:sp>
      <p:sp>
        <p:nvSpPr>
          <p:cNvPr id="3" name="object 3"/>
          <p:cNvSpPr txBox="1"/>
          <p:nvPr/>
        </p:nvSpPr>
        <p:spPr>
          <a:xfrm>
            <a:off x="381000" y="2106607"/>
            <a:ext cx="3906291" cy="1516441"/>
          </a:xfrm>
          <a:prstGeom prst="rect">
            <a:avLst/>
          </a:prstGeom>
        </p:spPr>
        <p:txBody>
          <a:bodyPr vert="horz" wrap="square" lIns="0" tIns="53975" rIns="0" bIns="0" rtlCol="0">
            <a:spAutoFit/>
          </a:bodyPr>
          <a:lstStyle/>
          <a:p>
            <a:pPr marL="241300" marR="5080" lvl="0" indent="-228600" defTabSz="914400" eaLnBrk="1" fontAlgn="auto" latinLnBrk="0" hangingPunct="1">
              <a:lnSpc>
                <a:spcPts val="2590"/>
              </a:lnSpc>
              <a:spcBef>
                <a:spcPts val="425"/>
              </a:spcBef>
              <a:spcAft>
                <a:spcPts val="0"/>
              </a:spcAft>
              <a:buClrTx/>
              <a:buSzTx/>
              <a:buFont typeface="Arial"/>
              <a:buChar char="•"/>
              <a:tabLst>
                <a:tab pos="241300" algn="l"/>
              </a:tabLst>
              <a:defRPr/>
            </a:pPr>
            <a:r>
              <a:rPr kumimoji="0" sz="2400" b="0" i="0" u="none" strike="noStrike" kern="0" cap="none" spc="0" normalizeH="0" baseline="0" noProof="0" dirty="0">
                <a:ln>
                  <a:noFill/>
                </a:ln>
                <a:solidFill>
                  <a:sysClr val="windowText" lastClr="000000"/>
                </a:solidFill>
                <a:effectLst/>
                <a:uLnTx/>
                <a:uFillTx/>
                <a:latin typeface="Calibri"/>
                <a:cs typeface="Calibri"/>
              </a:rPr>
              <a:t>Finalize</a:t>
            </a:r>
            <a:r>
              <a:rPr kumimoji="0" sz="2400" b="0" i="0" u="none" strike="noStrike" kern="0" cap="none" spc="-55" normalizeH="0" baseline="0" noProof="0" dirty="0">
                <a:ln>
                  <a:noFill/>
                </a:ln>
                <a:solidFill>
                  <a:sysClr val="windowText" lastClr="000000"/>
                </a:solidFill>
                <a:effectLst/>
                <a:uLnTx/>
                <a:uFillTx/>
                <a:latin typeface="Calibri"/>
                <a:cs typeface="Calibri"/>
              </a:rPr>
              <a:t> </a:t>
            </a:r>
            <a:r>
              <a:rPr lang="en-US" sz="2400" spc="-10" dirty="0">
                <a:latin typeface="Calibri"/>
                <a:cs typeface="Calibri"/>
              </a:rPr>
              <a:t>Environmental (PEIR)</a:t>
            </a:r>
            <a:endParaRPr kumimoji="0" sz="2400" b="0" i="0" u="none" strike="noStrike" kern="0" cap="none" spc="0" normalizeH="0" baseline="0" noProof="0" dirty="0">
              <a:ln>
                <a:noFill/>
              </a:ln>
              <a:solidFill>
                <a:sysClr val="windowText" lastClr="000000"/>
              </a:solidFill>
              <a:effectLst/>
              <a:uLnTx/>
              <a:uFillTx/>
              <a:latin typeface="Calibri"/>
              <a:cs typeface="Calibri"/>
            </a:endParaRPr>
          </a:p>
          <a:p>
            <a:pPr marL="241300" marR="38100" lvl="0" indent="-228600" defTabSz="914400" eaLnBrk="1" fontAlgn="auto" latinLnBrk="0" hangingPunct="1">
              <a:lnSpc>
                <a:spcPts val="2590"/>
              </a:lnSpc>
              <a:spcBef>
                <a:spcPts val="1015"/>
              </a:spcBef>
              <a:spcAft>
                <a:spcPts val="0"/>
              </a:spcAft>
              <a:buClrTx/>
              <a:buSzTx/>
              <a:buFont typeface="Arial"/>
              <a:buChar char="•"/>
              <a:tabLst>
                <a:tab pos="241300" algn="l"/>
              </a:tabLst>
              <a:defRPr/>
            </a:pPr>
            <a:r>
              <a:rPr kumimoji="0" lang="en-US" sz="2400" b="0" i="0" u="none" strike="noStrike" kern="0" cap="none" spc="0" normalizeH="0" baseline="0" noProof="0" dirty="0">
                <a:ln>
                  <a:noFill/>
                </a:ln>
                <a:solidFill>
                  <a:sysClr val="windowText" lastClr="000000"/>
                </a:solidFill>
                <a:effectLst/>
                <a:uLnTx/>
                <a:uFillTx/>
                <a:latin typeface="Calibri"/>
                <a:cs typeface="Calibri"/>
              </a:rPr>
              <a:t>Finalize d</a:t>
            </a:r>
            <a:r>
              <a:rPr kumimoji="0" sz="2400" b="0" i="0" u="none" strike="noStrike" kern="0" cap="none" spc="0" normalizeH="0" baseline="0" noProof="0" dirty="0">
                <a:ln>
                  <a:noFill/>
                </a:ln>
                <a:solidFill>
                  <a:sysClr val="windowText" lastClr="000000"/>
                </a:solidFill>
                <a:effectLst/>
                <a:uLnTx/>
                <a:uFillTx/>
                <a:latin typeface="Calibri"/>
                <a:cs typeface="Calibri"/>
              </a:rPr>
              <a:t>raft</a:t>
            </a:r>
            <a:r>
              <a:rPr kumimoji="0" sz="2400" b="0" i="0" u="none" strike="noStrike" kern="0" cap="none" spc="-60"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policy</a:t>
            </a:r>
            <a:r>
              <a:rPr kumimoji="0" sz="2400" b="0" i="0" u="none" strike="noStrike" kern="0" cap="none" spc="-50" normalizeH="0" baseline="0" noProof="0" dirty="0">
                <a:ln>
                  <a:noFill/>
                </a:ln>
                <a:solidFill>
                  <a:sysClr val="windowText" lastClr="000000"/>
                </a:solidFill>
                <a:effectLst/>
                <a:uLnTx/>
                <a:uFillTx/>
                <a:latin typeface="Calibri"/>
                <a:cs typeface="Calibri"/>
              </a:rPr>
              <a:t> </a:t>
            </a:r>
            <a:r>
              <a:rPr kumimoji="0" sz="2400" b="0" i="0" u="none" strike="noStrike" kern="0" cap="none" spc="-10" normalizeH="0" baseline="0" noProof="0" dirty="0">
                <a:ln>
                  <a:noFill/>
                </a:ln>
                <a:solidFill>
                  <a:sysClr val="windowText" lastClr="000000"/>
                </a:solidFill>
                <a:effectLst/>
                <a:uLnTx/>
                <a:uFillTx/>
                <a:latin typeface="Calibri"/>
                <a:cs typeface="Calibri"/>
              </a:rPr>
              <a:t>language</a:t>
            </a:r>
            <a:r>
              <a:rPr kumimoji="0" lang="en-US" sz="2400" b="0" i="0" u="none" strike="noStrike" kern="0" cap="none" spc="-10" normalizeH="0" baseline="0" noProof="0" dirty="0">
                <a:ln>
                  <a:noFill/>
                </a:ln>
                <a:solidFill>
                  <a:sysClr val="windowText" lastClr="000000"/>
                </a:solidFill>
                <a:effectLst/>
                <a:uLnTx/>
                <a:uFillTx/>
                <a:latin typeface="Calibri"/>
                <a:cs typeface="Calibri"/>
              </a:rPr>
              <a:t> </a:t>
            </a:r>
            <a:r>
              <a:rPr kumimoji="0" sz="2400" b="0" i="0" u="none" strike="noStrike" kern="0" cap="none" spc="-10" normalizeH="0" baseline="0" noProof="0" dirty="0">
                <a:ln>
                  <a:noFill/>
                </a:ln>
                <a:solidFill>
                  <a:sysClr val="windowText" lastClr="000000"/>
                </a:solidFill>
                <a:effectLst/>
                <a:uLnTx/>
                <a:uFillTx/>
                <a:latin typeface="Calibri"/>
                <a:cs typeface="Calibri"/>
              </a:rPr>
              <a:t>/edits </a:t>
            </a:r>
            <a:r>
              <a:rPr kumimoji="0" sz="2400" b="0" i="0" u="none" strike="noStrike" kern="0" cap="none" spc="0" normalizeH="0" baseline="0" noProof="0" dirty="0">
                <a:ln>
                  <a:noFill/>
                </a:ln>
                <a:solidFill>
                  <a:sysClr val="windowText" lastClr="000000"/>
                </a:solidFill>
                <a:effectLst/>
                <a:uLnTx/>
                <a:uFillTx/>
                <a:latin typeface="Calibri"/>
                <a:cs typeface="Calibri"/>
              </a:rPr>
              <a:t>for</a:t>
            </a:r>
            <a:r>
              <a:rPr kumimoji="0" sz="2400" b="0" i="0" u="none" strike="noStrike" kern="0" cap="none" spc="-30"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the</a:t>
            </a:r>
            <a:r>
              <a:rPr kumimoji="0" sz="2400" b="0" i="0" u="none" strike="noStrike" kern="0" cap="none" spc="-30" normalizeH="0" baseline="0" noProof="0" dirty="0">
                <a:ln>
                  <a:noFill/>
                </a:ln>
                <a:solidFill>
                  <a:sysClr val="windowText" lastClr="000000"/>
                </a:solidFill>
                <a:effectLst/>
                <a:uLnTx/>
                <a:uFillTx/>
                <a:latin typeface="Calibri"/>
                <a:cs typeface="Calibri"/>
              </a:rPr>
              <a:t> </a:t>
            </a:r>
            <a:r>
              <a:rPr kumimoji="0" sz="2400" b="0" i="0" u="none" strike="noStrike" kern="0" cap="none" spc="-10" normalizeH="0" baseline="0" noProof="0" dirty="0">
                <a:ln>
                  <a:noFill/>
                </a:ln>
                <a:solidFill>
                  <a:sysClr val="windowText" lastClr="000000"/>
                </a:solidFill>
                <a:effectLst/>
                <a:uLnTx/>
                <a:uFillTx/>
                <a:latin typeface="Calibri"/>
                <a:cs typeface="Calibri"/>
              </a:rPr>
              <a:t>Wincheste</a:t>
            </a:r>
            <a:r>
              <a:rPr kumimoji="0" lang="en-US" sz="2400" b="0" i="0" u="none" strike="noStrike" kern="0" cap="none" spc="-10" normalizeH="0" baseline="0" noProof="0" dirty="0">
                <a:ln>
                  <a:noFill/>
                </a:ln>
                <a:solidFill>
                  <a:sysClr val="windowText" lastClr="000000"/>
                </a:solidFill>
                <a:effectLst/>
                <a:uLnTx/>
                <a:uFillTx/>
                <a:latin typeface="Calibri"/>
                <a:cs typeface="Calibri"/>
              </a:rPr>
              <a:t>r</a:t>
            </a:r>
            <a:r>
              <a:rPr kumimoji="0" sz="2400" b="0" i="0" u="none" strike="noStrike" kern="0" cap="none" spc="-10"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Community</a:t>
            </a:r>
            <a:r>
              <a:rPr kumimoji="0" sz="2400" b="0" i="0" u="none" strike="noStrike" kern="0" cap="none" spc="-45" normalizeH="0" baseline="0" noProof="0" dirty="0">
                <a:ln>
                  <a:noFill/>
                </a:ln>
                <a:solidFill>
                  <a:sysClr val="windowText" lastClr="000000"/>
                </a:solidFill>
                <a:effectLst/>
                <a:uLnTx/>
                <a:uFillTx/>
                <a:latin typeface="Calibri"/>
                <a:cs typeface="Calibri"/>
              </a:rPr>
              <a:t> </a:t>
            </a:r>
            <a:r>
              <a:rPr kumimoji="0" sz="2400" b="0" i="0" u="none" strike="noStrike" kern="0" cap="none" spc="-20" normalizeH="0" baseline="0" noProof="0" dirty="0">
                <a:ln>
                  <a:noFill/>
                </a:ln>
                <a:solidFill>
                  <a:sysClr val="windowText" lastClr="000000"/>
                </a:solidFill>
                <a:effectLst/>
                <a:uLnTx/>
                <a:uFillTx/>
                <a:latin typeface="Calibri"/>
                <a:cs typeface="Calibri"/>
              </a:rPr>
              <a:t>Plan</a:t>
            </a:r>
            <a:endParaRPr kumimoji="0" sz="2400" b="0" i="0" u="none" strike="noStrike" kern="0" cap="none" spc="0" normalizeH="0" baseline="0" noProof="0" dirty="0">
              <a:ln>
                <a:noFill/>
              </a:ln>
              <a:solidFill>
                <a:sysClr val="windowText" lastClr="000000"/>
              </a:solidFill>
              <a:effectLst/>
              <a:uLnTx/>
              <a:uFillTx/>
              <a:latin typeface="Calibri"/>
              <a:cs typeface="Calibri"/>
            </a:endParaRPr>
          </a:p>
        </p:txBody>
      </p:sp>
      <p:sp>
        <p:nvSpPr>
          <p:cNvPr id="4" name="object 4"/>
          <p:cNvSpPr txBox="1"/>
          <p:nvPr/>
        </p:nvSpPr>
        <p:spPr>
          <a:xfrm>
            <a:off x="929454" y="4290456"/>
            <a:ext cx="7431405" cy="1951816"/>
          </a:xfrm>
          <a:prstGeom prst="rect">
            <a:avLst/>
          </a:prstGeom>
        </p:spPr>
        <p:txBody>
          <a:bodyPr vert="horz" wrap="square" lIns="0" tIns="12700" rIns="0" bIns="0" rtlCol="0">
            <a:spAutoFit/>
          </a:bodyPr>
          <a:lstStyle/>
          <a:p>
            <a:pPr marL="1930400" marR="1924050" lvl="0" indent="635" algn="ctr" defTabSz="914400" eaLnBrk="1" fontAlgn="auto" latinLnBrk="0" hangingPunct="1">
              <a:lnSpc>
                <a:spcPct val="100000"/>
              </a:lnSpc>
              <a:spcBef>
                <a:spcPts val="100"/>
              </a:spcBef>
              <a:spcAft>
                <a:spcPts val="0"/>
              </a:spcAft>
              <a:buClrTx/>
              <a:buSzTx/>
              <a:buFontTx/>
              <a:buNone/>
              <a:tabLst/>
              <a:defRPr/>
            </a:pPr>
            <a:r>
              <a:rPr lang="en-US" b="1" dirty="0">
                <a:latin typeface="Calibri"/>
                <a:cs typeface="Calibri"/>
              </a:rPr>
              <a:t>John Hildebrand</a:t>
            </a:r>
            <a:r>
              <a:rPr kumimoji="0" sz="1800" b="1" i="0" u="none" strike="noStrike" kern="0" cap="none" spc="0" normalizeH="0" baseline="0" noProof="0" dirty="0">
                <a:ln>
                  <a:noFill/>
                </a:ln>
                <a:solidFill>
                  <a:sysClr val="windowText" lastClr="000000"/>
                </a:solidFill>
                <a:effectLst/>
                <a:uLnTx/>
                <a:uFillTx/>
                <a:latin typeface="Calibri"/>
                <a:cs typeface="Calibri"/>
              </a:rPr>
              <a:t>,</a:t>
            </a:r>
            <a:r>
              <a:rPr kumimoji="0" sz="1800" b="1" i="0" u="none" strike="noStrike" kern="0" cap="none" spc="-40" normalizeH="0" baseline="0" noProof="0" dirty="0">
                <a:ln>
                  <a:noFill/>
                </a:ln>
                <a:solidFill>
                  <a:sysClr val="windowText" lastClr="000000"/>
                </a:solidFill>
                <a:effectLst/>
                <a:uLnTx/>
                <a:uFillTx/>
                <a:latin typeface="Calibri"/>
                <a:cs typeface="Calibri"/>
              </a:rPr>
              <a:t> </a:t>
            </a:r>
            <a:r>
              <a:rPr kumimoji="0" sz="1800" b="1" i="0" u="none" strike="noStrike" kern="0" cap="none" spc="0" normalizeH="0" baseline="0" noProof="0" dirty="0">
                <a:ln>
                  <a:noFill/>
                </a:ln>
                <a:solidFill>
                  <a:sysClr val="windowText" lastClr="000000"/>
                </a:solidFill>
                <a:effectLst/>
                <a:uLnTx/>
                <a:uFillTx/>
                <a:latin typeface="Calibri"/>
                <a:cs typeface="Calibri"/>
              </a:rPr>
              <a:t>P</a:t>
            </a:r>
            <a:r>
              <a:rPr lang="en-US" b="1" spc="-10" dirty="0">
                <a:latin typeface="Calibri"/>
                <a:cs typeface="Calibri"/>
              </a:rPr>
              <a:t>lanning Director  </a:t>
            </a:r>
            <a:r>
              <a:rPr kumimoji="0" sz="1800" b="0" i="1" u="none" strike="noStrike" kern="0" cap="none" spc="0" normalizeH="0" baseline="0" noProof="0" dirty="0">
                <a:ln>
                  <a:noFill/>
                </a:ln>
                <a:solidFill>
                  <a:sysClr val="windowText" lastClr="000000"/>
                </a:solidFill>
                <a:effectLst/>
                <a:uLnTx/>
                <a:uFillTx/>
                <a:latin typeface="Calibri"/>
                <a:cs typeface="Calibri"/>
              </a:rPr>
              <a:t>Riverside</a:t>
            </a:r>
            <a:r>
              <a:rPr kumimoji="0" sz="1800" b="0" i="1" u="none" strike="noStrike" kern="0" cap="none" spc="-25" normalizeH="0" baseline="0" noProof="0" dirty="0">
                <a:ln>
                  <a:noFill/>
                </a:ln>
                <a:solidFill>
                  <a:sysClr val="windowText" lastClr="000000"/>
                </a:solidFill>
                <a:effectLst/>
                <a:uLnTx/>
                <a:uFillTx/>
                <a:latin typeface="Calibri"/>
                <a:cs typeface="Calibri"/>
              </a:rPr>
              <a:t> </a:t>
            </a:r>
            <a:r>
              <a:rPr kumimoji="0" sz="1800" b="0" i="1" u="none" strike="noStrike" kern="0" cap="none" spc="0" normalizeH="0" baseline="0" noProof="0" dirty="0">
                <a:ln>
                  <a:noFill/>
                </a:ln>
                <a:solidFill>
                  <a:sysClr val="windowText" lastClr="000000"/>
                </a:solidFill>
                <a:effectLst/>
                <a:uLnTx/>
                <a:uFillTx/>
                <a:latin typeface="Calibri"/>
                <a:cs typeface="Calibri"/>
              </a:rPr>
              <a:t>County</a:t>
            </a:r>
            <a:r>
              <a:rPr kumimoji="0" sz="1800" b="0" i="1" u="none" strike="noStrike" kern="0" cap="none" spc="-30" normalizeH="0" baseline="0" noProof="0" dirty="0">
                <a:ln>
                  <a:noFill/>
                </a:ln>
                <a:solidFill>
                  <a:sysClr val="windowText" lastClr="000000"/>
                </a:solidFill>
                <a:effectLst/>
                <a:uLnTx/>
                <a:uFillTx/>
                <a:latin typeface="Calibri"/>
                <a:cs typeface="Calibri"/>
              </a:rPr>
              <a:t> </a:t>
            </a:r>
            <a:r>
              <a:rPr kumimoji="0" sz="1800" b="0" i="1" u="none" strike="noStrike" kern="0" cap="none" spc="0" normalizeH="0" baseline="0" noProof="0" dirty="0">
                <a:ln>
                  <a:noFill/>
                </a:ln>
                <a:solidFill>
                  <a:sysClr val="windowText" lastClr="000000"/>
                </a:solidFill>
                <a:effectLst/>
                <a:uLnTx/>
                <a:uFillTx/>
                <a:latin typeface="Calibri"/>
                <a:cs typeface="Calibri"/>
              </a:rPr>
              <a:t>Planning</a:t>
            </a:r>
            <a:r>
              <a:rPr kumimoji="0" sz="1800" b="0" i="1" u="none" strike="noStrike" kern="0" cap="none" spc="-15" normalizeH="0" baseline="0" noProof="0" dirty="0">
                <a:ln>
                  <a:noFill/>
                </a:ln>
                <a:solidFill>
                  <a:sysClr val="windowText" lastClr="000000"/>
                </a:solidFill>
                <a:effectLst/>
                <a:uLnTx/>
                <a:uFillTx/>
                <a:latin typeface="Calibri"/>
                <a:cs typeface="Calibri"/>
              </a:rPr>
              <a:t> </a:t>
            </a:r>
            <a:r>
              <a:rPr kumimoji="0" sz="1800" b="0" i="1" u="none" strike="noStrike" kern="0" cap="none" spc="-10" normalizeH="0" baseline="0" noProof="0" dirty="0">
                <a:ln>
                  <a:noFill/>
                </a:ln>
                <a:solidFill>
                  <a:sysClr val="windowText" lastClr="000000"/>
                </a:solidFill>
                <a:effectLst/>
                <a:uLnTx/>
                <a:uFillTx/>
                <a:latin typeface="Calibri"/>
                <a:cs typeface="Calibri"/>
              </a:rPr>
              <a:t>Department </a:t>
            </a:r>
            <a:r>
              <a:rPr kumimoji="0" sz="1800" b="0" i="0" u="none" strike="noStrike" kern="0" cap="none" spc="0" normalizeH="0" baseline="0" noProof="0" dirty="0">
                <a:ln>
                  <a:noFill/>
                </a:ln>
                <a:solidFill>
                  <a:sysClr val="windowText" lastClr="000000"/>
                </a:solidFill>
                <a:effectLst/>
                <a:uLnTx/>
                <a:uFillTx/>
                <a:latin typeface="Calibri"/>
                <a:cs typeface="Calibri"/>
              </a:rPr>
              <a:t>4080</a:t>
            </a:r>
            <a:r>
              <a:rPr kumimoji="0" sz="1800" b="0" i="0" u="none" strike="noStrike" kern="0" cap="none" spc="-20" normalizeH="0" baseline="0" noProof="0" dirty="0">
                <a:ln>
                  <a:noFill/>
                </a:ln>
                <a:solidFill>
                  <a:sysClr val="windowText" lastClr="000000"/>
                </a:solidFill>
                <a:effectLst/>
                <a:uLnTx/>
                <a:uFillTx/>
                <a:latin typeface="Calibri"/>
                <a:cs typeface="Calibri"/>
              </a:rPr>
              <a:t> </a:t>
            </a:r>
            <a:r>
              <a:rPr kumimoji="0" sz="1800" b="0" i="0" u="none" strike="noStrike" kern="0" cap="none" spc="0" normalizeH="0" baseline="0" noProof="0" dirty="0">
                <a:ln>
                  <a:noFill/>
                </a:ln>
                <a:solidFill>
                  <a:sysClr val="windowText" lastClr="000000"/>
                </a:solidFill>
                <a:effectLst/>
                <a:uLnTx/>
                <a:uFillTx/>
                <a:latin typeface="Calibri"/>
                <a:cs typeface="Calibri"/>
              </a:rPr>
              <a:t>Lemon</a:t>
            </a:r>
            <a:r>
              <a:rPr kumimoji="0" sz="1800" b="0" i="0" u="none" strike="noStrike" kern="0" cap="none" spc="-5" normalizeH="0" baseline="0" noProof="0" dirty="0">
                <a:ln>
                  <a:noFill/>
                </a:ln>
                <a:solidFill>
                  <a:sysClr val="windowText" lastClr="000000"/>
                </a:solidFill>
                <a:effectLst/>
                <a:uLnTx/>
                <a:uFillTx/>
                <a:latin typeface="Calibri"/>
                <a:cs typeface="Calibri"/>
              </a:rPr>
              <a:t> </a:t>
            </a:r>
            <a:r>
              <a:rPr kumimoji="0" sz="1800" b="0" i="0" u="none" strike="noStrike" kern="0" cap="none" spc="0" normalizeH="0" baseline="0" noProof="0" dirty="0">
                <a:ln>
                  <a:noFill/>
                </a:ln>
                <a:solidFill>
                  <a:sysClr val="windowText" lastClr="000000"/>
                </a:solidFill>
                <a:effectLst/>
                <a:uLnTx/>
                <a:uFillTx/>
                <a:latin typeface="Calibri"/>
                <a:cs typeface="Calibri"/>
              </a:rPr>
              <a:t>Street,</a:t>
            </a:r>
            <a:r>
              <a:rPr kumimoji="0" sz="1800" b="0" i="0" u="none" strike="noStrike" kern="0" cap="none" spc="-10" normalizeH="0" baseline="0" noProof="0" dirty="0">
                <a:ln>
                  <a:noFill/>
                </a:ln>
                <a:solidFill>
                  <a:sysClr val="windowText" lastClr="000000"/>
                </a:solidFill>
                <a:effectLst/>
                <a:uLnTx/>
                <a:uFillTx/>
                <a:latin typeface="Calibri"/>
                <a:cs typeface="Calibri"/>
              </a:rPr>
              <a:t> </a:t>
            </a:r>
            <a:r>
              <a:rPr kumimoji="0" sz="1800" b="0" i="0" u="none" strike="noStrike" kern="0" cap="none" spc="0" normalizeH="0" baseline="0" noProof="0" dirty="0">
                <a:ln>
                  <a:noFill/>
                </a:ln>
                <a:solidFill>
                  <a:sysClr val="windowText" lastClr="000000"/>
                </a:solidFill>
                <a:effectLst/>
                <a:uLnTx/>
                <a:uFillTx/>
                <a:latin typeface="Calibri"/>
                <a:cs typeface="Calibri"/>
              </a:rPr>
              <a:t>12</a:t>
            </a:r>
            <a:r>
              <a:rPr kumimoji="0" sz="1800" b="0" i="0" u="none" strike="noStrike" kern="0" cap="none" spc="0" normalizeH="0" baseline="25462" noProof="0" dirty="0">
                <a:ln>
                  <a:noFill/>
                </a:ln>
                <a:solidFill>
                  <a:sysClr val="windowText" lastClr="000000"/>
                </a:solidFill>
                <a:effectLst/>
                <a:uLnTx/>
                <a:uFillTx/>
                <a:latin typeface="Calibri"/>
                <a:cs typeface="Calibri"/>
              </a:rPr>
              <a:t>th</a:t>
            </a:r>
            <a:r>
              <a:rPr kumimoji="0" sz="1800" b="0" i="0" u="none" strike="noStrike" kern="0" cap="none" spc="157" normalizeH="0" baseline="25462" noProof="0" dirty="0">
                <a:ln>
                  <a:noFill/>
                </a:ln>
                <a:solidFill>
                  <a:sysClr val="windowText" lastClr="000000"/>
                </a:solidFill>
                <a:effectLst/>
                <a:uLnTx/>
                <a:uFillTx/>
                <a:latin typeface="Calibri"/>
                <a:cs typeface="Calibri"/>
              </a:rPr>
              <a:t> </a:t>
            </a:r>
            <a:r>
              <a:rPr kumimoji="0" sz="1800" b="0" i="0" u="none" strike="noStrike" kern="0" cap="none" spc="-10" normalizeH="0" baseline="0" noProof="0" dirty="0">
                <a:ln>
                  <a:noFill/>
                </a:ln>
                <a:solidFill>
                  <a:sysClr val="windowText" lastClr="000000"/>
                </a:solidFill>
                <a:effectLst/>
                <a:uLnTx/>
                <a:uFillTx/>
                <a:latin typeface="Calibri"/>
                <a:cs typeface="Calibri"/>
              </a:rPr>
              <a:t>Floor </a:t>
            </a:r>
            <a:r>
              <a:rPr kumimoji="0" sz="1800" b="0" i="0" u="none" strike="noStrike" kern="0" cap="none" spc="0" normalizeH="0" baseline="0" noProof="0" dirty="0">
                <a:ln>
                  <a:noFill/>
                </a:ln>
                <a:solidFill>
                  <a:sysClr val="windowText" lastClr="000000"/>
                </a:solidFill>
                <a:effectLst/>
                <a:uLnTx/>
                <a:uFillTx/>
                <a:latin typeface="Calibri"/>
                <a:cs typeface="Calibri"/>
              </a:rPr>
              <a:t>Riverside,</a:t>
            </a:r>
            <a:r>
              <a:rPr kumimoji="0" sz="1800" b="0" i="0" u="none" strike="noStrike" kern="0" cap="none" spc="-35" normalizeH="0" baseline="0" noProof="0" dirty="0">
                <a:ln>
                  <a:noFill/>
                </a:ln>
                <a:solidFill>
                  <a:sysClr val="windowText" lastClr="000000"/>
                </a:solidFill>
                <a:effectLst/>
                <a:uLnTx/>
                <a:uFillTx/>
                <a:latin typeface="Calibri"/>
                <a:cs typeface="Calibri"/>
              </a:rPr>
              <a:t> </a:t>
            </a:r>
            <a:r>
              <a:rPr kumimoji="0" sz="1800" b="0" i="0" u="none" strike="noStrike" kern="0" cap="none" spc="0" normalizeH="0" baseline="0" noProof="0" dirty="0">
                <a:ln>
                  <a:noFill/>
                </a:ln>
                <a:solidFill>
                  <a:sysClr val="windowText" lastClr="000000"/>
                </a:solidFill>
                <a:effectLst/>
                <a:uLnTx/>
                <a:uFillTx/>
                <a:latin typeface="Calibri"/>
                <a:cs typeface="Calibri"/>
              </a:rPr>
              <a:t>CA</a:t>
            </a:r>
            <a:r>
              <a:rPr kumimoji="0" sz="1800" b="0" i="0" u="none" strike="noStrike" kern="0" cap="none" spc="-35" normalizeH="0" baseline="0" noProof="0" dirty="0">
                <a:ln>
                  <a:noFill/>
                </a:ln>
                <a:solidFill>
                  <a:sysClr val="windowText" lastClr="000000"/>
                </a:solidFill>
                <a:effectLst/>
                <a:uLnTx/>
                <a:uFillTx/>
                <a:latin typeface="Calibri"/>
                <a:cs typeface="Calibri"/>
              </a:rPr>
              <a:t> </a:t>
            </a:r>
            <a:r>
              <a:rPr kumimoji="0" sz="1800" b="0" i="0" u="none" strike="noStrike" kern="0" cap="none" spc="-10" normalizeH="0" baseline="0" noProof="0" dirty="0">
                <a:ln>
                  <a:noFill/>
                </a:ln>
                <a:solidFill>
                  <a:sysClr val="windowText" lastClr="000000"/>
                </a:solidFill>
                <a:effectLst/>
                <a:uLnTx/>
                <a:uFillTx/>
                <a:latin typeface="Calibri"/>
                <a:cs typeface="Calibri"/>
              </a:rPr>
              <a:t>92501</a:t>
            </a:r>
            <a:endParaRPr kumimoji="0" sz="1800" b="0" i="0" u="none" strike="noStrike" kern="0" cap="none" spc="0" normalizeH="0" baseline="0" noProof="0" dirty="0">
              <a:ln>
                <a:noFill/>
              </a:ln>
              <a:solidFill>
                <a:sysClr val="windowText" lastClr="000000"/>
              </a:solidFill>
              <a:effectLst/>
              <a:uLnTx/>
              <a:uFillTx/>
              <a:latin typeface="Calibri"/>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Calibri"/>
                <a:cs typeface="Calibri"/>
              </a:rPr>
              <a:t>(951)</a:t>
            </a:r>
            <a:r>
              <a:rPr kumimoji="0" sz="1800" b="0" i="0" u="none" strike="noStrike" kern="0" cap="none" spc="35" normalizeH="0" baseline="0" noProof="0" dirty="0">
                <a:ln>
                  <a:noFill/>
                </a:ln>
                <a:solidFill>
                  <a:sysClr val="windowText" lastClr="000000"/>
                </a:solidFill>
                <a:effectLst/>
                <a:uLnTx/>
                <a:uFillTx/>
                <a:latin typeface="Calibri"/>
                <a:cs typeface="Calibri"/>
              </a:rPr>
              <a:t> </a:t>
            </a:r>
            <a:r>
              <a:rPr kumimoji="0" sz="1800" b="0" i="0" u="none" strike="noStrike" kern="0" cap="none" spc="-10" normalizeH="0" baseline="0" noProof="0" dirty="0">
                <a:ln>
                  <a:noFill/>
                </a:ln>
                <a:solidFill>
                  <a:sysClr val="windowText" lastClr="000000"/>
                </a:solidFill>
                <a:effectLst/>
                <a:uLnTx/>
                <a:uFillTx/>
                <a:latin typeface="Calibri"/>
                <a:cs typeface="Calibri"/>
              </a:rPr>
              <a:t>955-</a:t>
            </a:r>
            <a:r>
              <a:rPr lang="en-US" spc="-20" dirty="0">
                <a:latin typeface="Calibri"/>
                <a:cs typeface="Calibri"/>
              </a:rPr>
              <a:t>3200</a:t>
            </a:r>
            <a:endParaRPr kumimoji="0" sz="1800" b="0" i="0" u="none" strike="noStrike" kern="0" cap="none" spc="0" normalizeH="0" baseline="0" noProof="0" dirty="0">
              <a:ln>
                <a:noFill/>
              </a:ln>
              <a:solidFill>
                <a:sysClr val="windowText" lastClr="000000"/>
              </a:solidFill>
              <a:effectLst/>
              <a:uLnTx/>
              <a:uFillTx/>
              <a:latin typeface="Calibri"/>
              <a:cs typeface="Calibri"/>
            </a:endParaRPr>
          </a:p>
          <a:p>
            <a:pPr marL="2445385" marR="2438400" lvl="0" indent="635" algn="ctr" defTabSz="914400" eaLnBrk="1" fontAlgn="auto" latinLnBrk="0" hangingPunct="1">
              <a:lnSpc>
                <a:spcPct val="100000"/>
              </a:lnSpc>
              <a:spcBef>
                <a:spcPts val="0"/>
              </a:spcBef>
              <a:spcAft>
                <a:spcPts val="0"/>
              </a:spcAft>
              <a:buClrTx/>
              <a:buSzTx/>
              <a:buFontTx/>
              <a:buNone/>
              <a:tabLst/>
              <a:defRPr/>
            </a:pPr>
            <a:r>
              <a:rPr lang="en-US" u="sng" spc="-10" dirty="0">
                <a:solidFill>
                  <a:srgbClr val="0563C1"/>
                </a:solidFill>
                <a:uFill>
                  <a:solidFill>
                    <a:srgbClr val="0563C1"/>
                  </a:solidFill>
                </a:uFill>
                <a:latin typeface="Calibri"/>
                <a:cs typeface="Calibri"/>
                <a:hlinkClick r:id="rId2"/>
              </a:rPr>
              <a:t>jhildebrand@rivco.org</a:t>
            </a:r>
            <a:r>
              <a:rPr lang="en-US" u="sng" spc="-10" dirty="0">
                <a:solidFill>
                  <a:srgbClr val="0563C1"/>
                </a:solidFill>
                <a:uFill>
                  <a:solidFill>
                    <a:srgbClr val="0563C1"/>
                  </a:solidFill>
                </a:uFill>
                <a:latin typeface="Calibri"/>
                <a:cs typeface="Calibri"/>
              </a:rPr>
              <a:t> https://planning.rctlma.org</a:t>
            </a:r>
            <a:endParaRPr kumimoji="0" sz="1800" b="0" i="0" u="none" strike="noStrike" kern="0" cap="none" spc="0" normalizeH="0" baseline="0" noProof="0" dirty="0">
              <a:ln>
                <a:noFill/>
              </a:ln>
              <a:solidFill>
                <a:sysClr val="windowText" lastClr="000000"/>
              </a:solidFill>
              <a:effectLst/>
              <a:uLnTx/>
              <a:uFillTx/>
              <a:latin typeface="Calibri"/>
              <a:cs typeface="Calibri"/>
            </a:endParaRPr>
          </a:p>
        </p:txBody>
      </p:sp>
      <p:sp>
        <p:nvSpPr>
          <p:cNvPr id="5" name="object 5"/>
          <p:cNvSpPr txBox="1"/>
          <p:nvPr/>
        </p:nvSpPr>
        <p:spPr>
          <a:xfrm>
            <a:off x="4690217" y="2028700"/>
            <a:ext cx="3748683" cy="1672253"/>
          </a:xfrm>
          <a:prstGeom prst="rect">
            <a:avLst/>
          </a:prstGeom>
        </p:spPr>
        <p:txBody>
          <a:bodyPr vert="horz" wrap="square" lIns="0" tIns="104140" rIns="0" bIns="0" rtlCol="0">
            <a:spAutoFit/>
          </a:bodyPr>
          <a:lstStyle/>
          <a:p>
            <a:pPr marL="241300" marR="0" lvl="0" indent="-228600" defTabSz="914400" eaLnBrk="1" fontAlgn="auto" latinLnBrk="0" hangingPunct="1">
              <a:lnSpc>
                <a:spcPct val="100000"/>
              </a:lnSpc>
              <a:spcBef>
                <a:spcPts val="820"/>
              </a:spcBef>
              <a:spcAft>
                <a:spcPts val="0"/>
              </a:spcAft>
              <a:buClrTx/>
              <a:buSzTx/>
              <a:buFont typeface="Arial"/>
              <a:buChar char="•"/>
              <a:tabLst>
                <a:tab pos="241300" algn="l"/>
              </a:tabLst>
              <a:defRPr/>
            </a:pPr>
            <a:r>
              <a:rPr kumimoji="0" lang="en-US" sz="2400" b="0" i="0" u="none" strike="noStrike" kern="0" cap="none" spc="0" normalizeH="0" baseline="0" noProof="0" dirty="0">
                <a:ln>
                  <a:noFill/>
                </a:ln>
                <a:solidFill>
                  <a:sysClr val="windowText" lastClr="000000"/>
                </a:solidFill>
                <a:effectLst/>
                <a:uLnTx/>
                <a:uFillTx/>
                <a:latin typeface="Calibri"/>
                <a:cs typeface="Calibri"/>
              </a:rPr>
              <a:t>Finalize Draft </a:t>
            </a:r>
            <a:r>
              <a:rPr kumimoji="0" sz="2400" b="0" i="0" u="none" strike="noStrike" kern="0" cap="none" spc="0" normalizeH="0" baseline="0" noProof="0" dirty="0">
                <a:ln>
                  <a:noFill/>
                </a:ln>
                <a:solidFill>
                  <a:sysClr val="windowText" lastClr="000000"/>
                </a:solidFill>
                <a:effectLst/>
                <a:uLnTx/>
                <a:uFillTx/>
                <a:latin typeface="Calibri"/>
                <a:cs typeface="Calibri"/>
              </a:rPr>
              <a:t>Design</a:t>
            </a:r>
            <a:r>
              <a:rPr kumimoji="0" sz="2400" b="0" i="0" u="none" strike="noStrike" kern="0" cap="none" spc="-20" normalizeH="0" baseline="0" noProof="0" dirty="0">
                <a:ln>
                  <a:noFill/>
                </a:ln>
                <a:solidFill>
                  <a:sysClr val="windowText" lastClr="000000"/>
                </a:solidFill>
                <a:effectLst/>
                <a:uLnTx/>
                <a:uFillTx/>
                <a:latin typeface="Calibri"/>
                <a:cs typeface="Calibri"/>
              </a:rPr>
              <a:t> </a:t>
            </a:r>
            <a:r>
              <a:rPr kumimoji="0" sz="2400" b="0" i="0" u="none" strike="noStrike" kern="0" cap="none" spc="-10" normalizeH="0" baseline="0" noProof="0" dirty="0">
                <a:ln>
                  <a:noFill/>
                </a:ln>
                <a:solidFill>
                  <a:sysClr val="windowText" lastClr="000000"/>
                </a:solidFill>
                <a:effectLst/>
                <a:uLnTx/>
                <a:uFillTx/>
                <a:latin typeface="Calibri"/>
                <a:cs typeface="Calibri"/>
              </a:rPr>
              <a:t>Guidelines</a:t>
            </a:r>
            <a:endParaRPr kumimoji="0" sz="2400" b="0" i="0" u="none" strike="noStrike" kern="0" cap="none" spc="0" normalizeH="0" baseline="0" noProof="0" dirty="0">
              <a:ln>
                <a:noFill/>
              </a:ln>
              <a:solidFill>
                <a:sysClr val="windowText" lastClr="000000"/>
              </a:solidFill>
              <a:effectLst/>
              <a:uLnTx/>
              <a:uFillTx/>
              <a:latin typeface="Calibri"/>
              <a:cs typeface="Calibri"/>
            </a:endParaRPr>
          </a:p>
          <a:p>
            <a:pPr marL="241300" marR="0" lvl="0" indent="-228600" defTabSz="914400" eaLnBrk="1" fontAlgn="auto" latinLnBrk="0" hangingPunct="1">
              <a:lnSpc>
                <a:spcPct val="100000"/>
              </a:lnSpc>
              <a:spcBef>
                <a:spcPts val="705"/>
              </a:spcBef>
              <a:spcAft>
                <a:spcPts val="0"/>
              </a:spcAft>
              <a:buClrTx/>
              <a:buSzTx/>
              <a:buFont typeface="Arial"/>
              <a:buChar char="•"/>
              <a:tabLst>
                <a:tab pos="241300" algn="l"/>
              </a:tabLst>
              <a:defRPr/>
            </a:pPr>
            <a:r>
              <a:rPr kumimoji="0" lang="en-US" sz="2400" b="0" i="0" u="none" strike="noStrike" kern="0" cap="none" spc="0" normalizeH="0" baseline="0" noProof="0" dirty="0">
                <a:ln>
                  <a:noFill/>
                </a:ln>
                <a:solidFill>
                  <a:sysClr val="windowText" lastClr="000000"/>
                </a:solidFill>
                <a:effectLst/>
                <a:uLnTx/>
                <a:uFillTx/>
                <a:latin typeface="Calibri"/>
                <a:cs typeface="Calibri"/>
              </a:rPr>
              <a:t>Public review and comment period</a:t>
            </a:r>
            <a:endParaRPr kumimoji="0" sz="2400" b="0" i="0" u="none" strike="noStrike" kern="0" cap="none" spc="0" normalizeH="0" baseline="0" noProof="0" dirty="0">
              <a:ln>
                <a:noFill/>
              </a:ln>
              <a:solidFill>
                <a:sysClr val="windowText" lastClr="000000"/>
              </a:solidFill>
              <a:effectLst/>
              <a:uLnTx/>
              <a:uFillTx/>
              <a:latin typeface="Calibri"/>
              <a:cs typeface="Calibri"/>
            </a:endParaRPr>
          </a:p>
        </p:txBody>
      </p:sp>
    </p:spTree>
    <p:extLst>
      <p:ext uri="{BB962C8B-B14F-4D97-AF65-F5344CB8AC3E}">
        <p14:creationId xmlns:p14="http://schemas.microsoft.com/office/powerpoint/2010/main" val="3535588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90" y="890175"/>
            <a:ext cx="4470400" cy="696595"/>
          </a:xfrm>
          <a:prstGeom prst="rect">
            <a:avLst/>
          </a:prstGeom>
        </p:spPr>
        <p:txBody>
          <a:bodyPr vert="horz" wrap="square" lIns="0" tIns="13335" rIns="0" bIns="0" rtlCol="0">
            <a:spAutoFit/>
          </a:bodyPr>
          <a:lstStyle/>
          <a:p>
            <a:pPr marL="12700">
              <a:lnSpc>
                <a:spcPct val="100000"/>
              </a:lnSpc>
              <a:spcBef>
                <a:spcPts val="105"/>
              </a:spcBef>
            </a:pPr>
            <a:r>
              <a:rPr lang="en-US" sz="4400" spc="-60" dirty="0">
                <a:solidFill>
                  <a:srgbClr val="25526E"/>
                </a:solidFill>
                <a:latin typeface="Calibri Light"/>
                <a:cs typeface="Calibri Light"/>
              </a:rPr>
              <a:t>Meeting</a:t>
            </a:r>
            <a:r>
              <a:rPr sz="4400" b="0" spc="-170" dirty="0">
                <a:solidFill>
                  <a:srgbClr val="25526E"/>
                </a:solidFill>
                <a:latin typeface="Calibri Light"/>
                <a:cs typeface="Calibri Light"/>
              </a:rPr>
              <a:t> </a:t>
            </a:r>
            <a:r>
              <a:rPr sz="4400" b="0" spc="-25" dirty="0">
                <a:solidFill>
                  <a:srgbClr val="25526E"/>
                </a:solidFill>
                <a:latin typeface="Calibri Light"/>
                <a:cs typeface="Calibri Light"/>
              </a:rPr>
              <a:t>Overview</a:t>
            </a:r>
            <a:endParaRPr sz="4400" dirty="0">
              <a:latin typeface="Calibri Light"/>
              <a:cs typeface="Calibri Light"/>
            </a:endParaRPr>
          </a:p>
        </p:txBody>
      </p:sp>
      <p:sp>
        <p:nvSpPr>
          <p:cNvPr id="3" name="object 3"/>
          <p:cNvSpPr txBox="1"/>
          <p:nvPr/>
        </p:nvSpPr>
        <p:spPr>
          <a:xfrm>
            <a:off x="707390" y="1707159"/>
            <a:ext cx="3989070" cy="2625078"/>
          </a:xfrm>
          <a:prstGeom prst="rect">
            <a:avLst/>
          </a:prstGeom>
        </p:spPr>
        <p:txBody>
          <a:bodyPr vert="horz" wrap="square" lIns="0" tIns="97790" rIns="0" bIns="0" rtlCol="0">
            <a:spAutoFit/>
          </a:bodyPr>
          <a:lstStyle/>
          <a:p>
            <a:pPr marL="12700">
              <a:lnSpc>
                <a:spcPct val="100000"/>
              </a:lnSpc>
              <a:spcBef>
                <a:spcPts val="770"/>
              </a:spcBef>
              <a:tabLst>
                <a:tab pos="241300" algn="l"/>
              </a:tabLst>
            </a:pPr>
            <a:endParaRPr lang="en-US" sz="2800" spc="-10" dirty="0">
              <a:latin typeface="Calibri"/>
              <a:cs typeface="Calibri"/>
            </a:endParaRPr>
          </a:p>
          <a:p>
            <a:pPr marL="241300" indent="-228600">
              <a:lnSpc>
                <a:spcPct val="100000"/>
              </a:lnSpc>
              <a:spcBef>
                <a:spcPts val="770"/>
              </a:spcBef>
              <a:buFont typeface="Arial"/>
              <a:buChar char="•"/>
              <a:tabLst>
                <a:tab pos="241300" algn="l"/>
              </a:tabLst>
            </a:pPr>
            <a:r>
              <a:rPr lang="en-US" sz="2800" spc="-10" dirty="0">
                <a:latin typeface="Calibri"/>
                <a:cs typeface="Calibri"/>
              </a:rPr>
              <a:t>Background</a:t>
            </a:r>
          </a:p>
          <a:p>
            <a:pPr marL="241300" indent="-228600">
              <a:lnSpc>
                <a:spcPct val="100000"/>
              </a:lnSpc>
              <a:spcBef>
                <a:spcPts val="770"/>
              </a:spcBef>
              <a:buFont typeface="Arial"/>
              <a:buChar char="•"/>
              <a:tabLst>
                <a:tab pos="241300" algn="l"/>
              </a:tabLst>
            </a:pPr>
            <a:r>
              <a:rPr lang="en-US" sz="2800" spc="-10" dirty="0">
                <a:latin typeface="Calibri"/>
                <a:cs typeface="Calibri"/>
              </a:rPr>
              <a:t>Project Update</a:t>
            </a:r>
            <a:endParaRPr sz="2800" dirty="0">
              <a:latin typeface="Calibri"/>
              <a:cs typeface="Calibri"/>
            </a:endParaRPr>
          </a:p>
          <a:p>
            <a:pPr marL="241300" indent="-228600">
              <a:lnSpc>
                <a:spcPct val="100000"/>
              </a:lnSpc>
              <a:spcBef>
                <a:spcPts val="675"/>
              </a:spcBef>
              <a:buFont typeface="Arial"/>
              <a:buChar char="•"/>
              <a:tabLst>
                <a:tab pos="241300" algn="l"/>
              </a:tabLst>
            </a:pPr>
            <a:r>
              <a:rPr sz="2800" dirty="0">
                <a:latin typeface="Calibri"/>
                <a:cs typeface="Calibri"/>
              </a:rPr>
              <a:t>Project</a:t>
            </a:r>
            <a:r>
              <a:rPr sz="2800" spc="-130" dirty="0">
                <a:latin typeface="Calibri"/>
                <a:cs typeface="Calibri"/>
              </a:rPr>
              <a:t> </a:t>
            </a:r>
            <a:r>
              <a:rPr sz="2800" spc="-10" dirty="0">
                <a:latin typeface="Calibri"/>
                <a:cs typeface="Calibri"/>
              </a:rPr>
              <a:t>Schedule</a:t>
            </a:r>
            <a:endParaRPr sz="2800" dirty="0">
              <a:latin typeface="Calibri"/>
              <a:cs typeface="Calibri"/>
            </a:endParaRPr>
          </a:p>
          <a:p>
            <a:pPr marL="241300" indent="-228600">
              <a:lnSpc>
                <a:spcPct val="100000"/>
              </a:lnSpc>
              <a:spcBef>
                <a:spcPts val="600"/>
              </a:spcBef>
              <a:buFont typeface="Arial"/>
              <a:buChar char="•"/>
              <a:tabLst>
                <a:tab pos="241300" algn="l"/>
              </a:tabLst>
            </a:pPr>
            <a:r>
              <a:rPr sz="2800" dirty="0">
                <a:latin typeface="Calibri"/>
                <a:cs typeface="Calibri"/>
              </a:rPr>
              <a:t>Next</a:t>
            </a:r>
            <a:r>
              <a:rPr sz="2800" spc="-85" dirty="0">
                <a:latin typeface="Calibri"/>
                <a:cs typeface="Calibri"/>
              </a:rPr>
              <a:t> </a:t>
            </a:r>
            <a:r>
              <a:rPr sz="2800" spc="-20" dirty="0">
                <a:latin typeface="Calibri"/>
                <a:cs typeface="Calibri"/>
              </a:rPr>
              <a:t>Steps</a:t>
            </a:r>
            <a:endParaRPr sz="2800" dirty="0">
              <a:latin typeface="Calibri"/>
              <a:cs typeface="Calibri"/>
            </a:endParaRPr>
          </a:p>
        </p:txBody>
      </p:sp>
      <p:pic>
        <p:nvPicPr>
          <p:cNvPr id="4" name="object 4"/>
          <p:cNvPicPr/>
          <p:nvPr/>
        </p:nvPicPr>
        <p:blipFill>
          <a:blip r:embed="rId2" cstate="print"/>
          <a:stretch>
            <a:fillRect/>
          </a:stretch>
        </p:blipFill>
        <p:spPr>
          <a:xfrm>
            <a:off x="5085588" y="1690116"/>
            <a:ext cx="3430523" cy="2442971"/>
          </a:xfrm>
          <a:prstGeom prst="rect">
            <a:avLst/>
          </a:prstGeom>
        </p:spPr>
      </p:pic>
      <p:pic>
        <p:nvPicPr>
          <p:cNvPr id="5" name="object 5"/>
          <p:cNvPicPr/>
          <p:nvPr/>
        </p:nvPicPr>
        <p:blipFill>
          <a:blip r:embed="rId3" cstate="print"/>
          <a:stretch>
            <a:fillRect/>
          </a:stretch>
        </p:blipFill>
        <p:spPr>
          <a:xfrm>
            <a:off x="5085588" y="4267200"/>
            <a:ext cx="3430523" cy="2196083"/>
          </a:xfrm>
          <a:prstGeom prst="rect">
            <a:avLst/>
          </a:prstGeom>
        </p:spPr>
      </p:pic>
      <p:sp>
        <p:nvSpPr>
          <p:cNvPr id="6" name="object 6"/>
          <p:cNvSpPr txBox="1"/>
          <p:nvPr/>
        </p:nvSpPr>
        <p:spPr>
          <a:xfrm>
            <a:off x="8306561" y="6463728"/>
            <a:ext cx="16637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A8A8A"/>
                </a:solidFill>
                <a:latin typeface="Calibri"/>
                <a:cs typeface="Calibri"/>
              </a:rPr>
              <a:t>2</a:t>
            </a:fld>
            <a:endParaRPr sz="12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bject 43"/>
          <p:cNvSpPr txBox="1">
            <a:spLocks noGrp="1"/>
          </p:cNvSpPr>
          <p:nvPr>
            <p:ph type="title"/>
          </p:nvPr>
        </p:nvSpPr>
        <p:spPr>
          <a:xfrm>
            <a:off x="685800" y="1219200"/>
            <a:ext cx="3704590" cy="696595"/>
          </a:xfrm>
          <a:prstGeom prst="rect">
            <a:avLst/>
          </a:prstGeom>
        </p:spPr>
        <p:txBody>
          <a:bodyPr vert="horz" wrap="square" lIns="0" tIns="13335" rIns="0" bIns="0" rtlCol="0">
            <a:spAutoFit/>
          </a:bodyPr>
          <a:lstStyle/>
          <a:p>
            <a:pPr marL="12700">
              <a:lnSpc>
                <a:spcPct val="100000"/>
              </a:lnSpc>
              <a:spcBef>
                <a:spcPts val="105"/>
              </a:spcBef>
            </a:pPr>
            <a:r>
              <a:rPr lang="en-US" sz="4400" spc="-30" dirty="0">
                <a:solidFill>
                  <a:srgbClr val="25526E"/>
                </a:solidFill>
                <a:latin typeface="Calibri Light"/>
                <a:cs typeface="Calibri Light"/>
              </a:rPr>
              <a:t>Background</a:t>
            </a:r>
            <a:endParaRPr sz="4400" dirty="0">
              <a:latin typeface="Calibri Light"/>
              <a:cs typeface="Calibri Light"/>
            </a:endParaRPr>
          </a:p>
        </p:txBody>
      </p:sp>
      <p:sp>
        <p:nvSpPr>
          <p:cNvPr id="49" name="Content Placeholder 2">
            <a:extLst>
              <a:ext uri="{FF2B5EF4-FFF2-40B4-BE49-F238E27FC236}">
                <a16:creationId xmlns:a16="http://schemas.microsoft.com/office/drawing/2014/main" id="{A93B93EA-7B61-467A-9C35-978DCA01E31A}"/>
              </a:ext>
            </a:extLst>
          </p:cNvPr>
          <p:cNvSpPr txBox="1">
            <a:spLocks/>
          </p:cNvSpPr>
          <p:nvPr/>
        </p:nvSpPr>
        <p:spPr>
          <a:xfrm>
            <a:off x="685800" y="2133600"/>
            <a:ext cx="8199466" cy="21336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General Plan Initiation Process (“GPIP”) 2016</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Community Engagement Programs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May 11, 2017 - October 11, 2018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Four Community Workshops</a:t>
            </a:r>
            <a:endParaRPr lang="en-US" dirty="0">
              <a:solidFill>
                <a:sysClr val="windowText" lastClr="000000"/>
              </a:solidFill>
              <a:latin typeface="Calibri" panose="020F0502020204030204"/>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COVID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solidFill>
                  <a:sysClr val="windowText" lastClr="000000"/>
                </a:solidFill>
                <a:latin typeface="Calibri" panose="020F0502020204030204"/>
              </a:rPr>
              <a:t>Moving Forward - 2022</a:t>
            </a: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50" name="Picture 49">
            <a:extLst>
              <a:ext uri="{FF2B5EF4-FFF2-40B4-BE49-F238E27FC236}">
                <a16:creationId xmlns:a16="http://schemas.microsoft.com/office/drawing/2014/main" id="{B7806954-99DD-48C9-8F39-B854D80AFCEC}"/>
              </a:ext>
            </a:extLst>
          </p:cNvPr>
          <p:cNvPicPr>
            <a:picLocks noChangeAspect="1"/>
          </p:cNvPicPr>
          <p:nvPr/>
        </p:nvPicPr>
        <p:blipFill rotWithShape="1">
          <a:blip r:embed="rId2">
            <a:extLst>
              <a:ext uri="{28A0092B-C50C-407E-A947-70E740481C1C}">
                <a14:useLocalDpi xmlns:a14="http://schemas.microsoft.com/office/drawing/2010/main" val="0"/>
              </a:ext>
            </a:extLst>
          </a:blip>
          <a:srcRect t="45981"/>
          <a:stretch/>
        </p:blipFill>
        <p:spPr>
          <a:xfrm>
            <a:off x="0" y="4775200"/>
            <a:ext cx="9144000" cy="2082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1628" y="945114"/>
            <a:ext cx="7454265" cy="696595"/>
          </a:xfrm>
          <a:prstGeom prst="rect">
            <a:avLst/>
          </a:prstGeom>
        </p:spPr>
        <p:txBody>
          <a:bodyPr vert="horz" wrap="square" lIns="0" tIns="13335" rIns="0" bIns="0" rtlCol="0">
            <a:spAutoFit/>
          </a:bodyPr>
          <a:lstStyle/>
          <a:p>
            <a:pPr marL="12700">
              <a:lnSpc>
                <a:spcPct val="100000"/>
              </a:lnSpc>
              <a:spcBef>
                <a:spcPts val="105"/>
              </a:spcBef>
            </a:pPr>
            <a:r>
              <a:rPr lang="en-US" sz="4400" dirty="0">
                <a:latin typeface="Calibri Light"/>
                <a:cs typeface="Calibri Light"/>
              </a:rPr>
              <a:t>Project Vision / Goals</a:t>
            </a:r>
            <a:endParaRPr sz="4400" dirty="0">
              <a:latin typeface="Calibri Light"/>
              <a:cs typeface="Calibri Light"/>
            </a:endParaRPr>
          </a:p>
        </p:txBody>
      </p:sp>
      <p:sp>
        <p:nvSpPr>
          <p:cNvPr id="3" name="object 3"/>
          <p:cNvSpPr txBox="1"/>
          <p:nvPr/>
        </p:nvSpPr>
        <p:spPr>
          <a:xfrm>
            <a:off x="341628" y="2057854"/>
            <a:ext cx="5144771" cy="3272691"/>
          </a:xfrm>
          <a:prstGeom prst="rect">
            <a:avLst/>
          </a:prstGeom>
        </p:spPr>
        <p:txBody>
          <a:bodyPr vert="horz" wrap="square" lIns="0" tIns="48260" rIns="0" bIns="0" rtlCol="0">
            <a:spAutoFit/>
          </a:bodyPr>
          <a:lstStyle/>
          <a:p>
            <a:pPr marL="241300" indent="-228600">
              <a:lnSpc>
                <a:spcPct val="100000"/>
              </a:lnSpc>
              <a:spcBef>
                <a:spcPts val="380"/>
              </a:spcBef>
              <a:buFont typeface="Arial"/>
              <a:buChar char="•"/>
              <a:tabLst>
                <a:tab pos="241300" algn="l"/>
              </a:tabLst>
            </a:pPr>
            <a:r>
              <a:rPr lang="en-US" sz="2800" dirty="0">
                <a:latin typeface="Calibri"/>
                <a:cs typeface="Calibri"/>
              </a:rPr>
              <a:t>Winchester Area Plan</a:t>
            </a:r>
            <a:endParaRPr lang="en-US" dirty="0">
              <a:latin typeface="Calibri"/>
              <a:cs typeface="Calibri"/>
            </a:endParaRPr>
          </a:p>
          <a:p>
            <a:pPr marL="241300" indent="-228600">
              <a:lnSpc>
                <a:spcPct val="100000"/>
              </a:lnSpc>
              <a:spcBef>
                <a:spcPts val="380"/>
              </a:spcBef>
              <a:buFont typeface="Arial"/>
              <a:buChar char="•"/>
              <a:tabLst>
                <a:tab pos="241300" algn="l"/>
              </a:tabLst>
            </a:pPr>
            <a:endParaRPr lang="en-US" sz="1600" dirty="0">
              <a:latin typeface="Calibri"/>
              <a:cs typeface="Calibri"/>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2400" kern="1200" dirty="0">
                <a:solidFill>
                  <a:prstClr val="black"/>
                </a:solidFill>
                <a:latin typeface="Calibri" panose="020F0502020204030204"/>
                <a:ea typeface="+mn-ea"/>
                <a:cs typeface="+mn-cs"/>
              </a:rPr>
              <a:t>Land use and housing</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2400" kern="1200" dirty="0">
                <a:solidFill>
                  <a:prstClr val="black"/>
                </a:solidFill>
                <a:latin typeface="Calibri" panose="020F0502020204030204"/>
                <a:ea typeface="+mn-ea"/>
                <a:cs typeface="+mn-cs"/>
              </a:rPr>
              <a:t>Community character and design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2400" kern="1200" dirty="0">
                <a:solidFill>
                  <a:prstClr val="black"/>
                </a:solidFill>
                <a:latin typeface="Calibri" panose="020F0502020204030204"/>
                <a:ea typeface="+mn-ea"/>
                <a:cs typeface="+mn-cs"/>
              </a:rPr>
              <a:t>Preservation of natural resources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2400" kern="1200" dirty="0">
                <a:solidFill>
                  <a:prstClr val="black"/>
                </a:solidFill>
                <a:latin typeface="Calibri" panose="020F0502020204030204"/>
                <a:ea typeface="+mn-ea"/>
                <a:cs typeface="+mn-cs"/>
              </a:rPr>
              <a:t>Open space and recreation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2400" kern="1200" dirty="0">
                <a:solidFill>
                  <a:prstClr val="black"/>
                </a:solidFill>
                <a:latin typeface="Calibri" panose="020F0502020204030204"/>
                <a:ea typeface="+mn-ea"/>
                <a:cs typeface="+mn-cs"/>
              </a:rPr>
              <a:t>Mobility and transportation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2700">
              <a:lnSpc>
                <a:spcPct val="100000"/>
              </a:lnSpc>
              <a:spcBef>
                <a:spcPts val="380"/>
              </a:spcBef>
              <a:tabLst>
                <a:tab pos="241300" algn="l"/>
              </a:tabLst>
            </a:pPr>
            <a:endParaRPr lang="en-US" sz="2800" dirty="0">
              <a:latin typeface="Calibri"/>
              <a:cs typeface="Calibri"/>
            </a:endParaRPr>
          </a:p>
        </p:txBody>
      </p:sp>
      <p:pic>
        <p:nvPicPr>
          <p:cNvPr id="4" name="object 4"/>
          <p:cNvPicPr/>
          <p:nvPr/>
        </p:nvPicPr>
        <p:blipFill>
          <a:blip r:embed="rId2" cstate="print"/>
          <a:stretch>
            <a:fillRect/>
          </a:stretch>
        </p:blipFill>
        <p:spPr>
          <a:xfrm>
            <a:off x="5580888" y="2147316"/>
            <a:ext cx="3156203" cy="1946046"/>
          </a:xfrm>
          <a:prstGeom prst="rect">
            <a:avLst/>
          </a:prstGeom>
        </p:spPr>
      </p:pic>
      <p:pic>
        <p:nvPicPr>
          <p:cNvPr id="5" name="object 5"/>
          <p:cNvPicPr/>
          <p:nvPr/>
        </p:nvPicPr>
        <p:blipFill>
          <a:blip r:embed="rId3" cstate="print"/>
          <a:stretch>
            <a:fillRect/>
          </a:stretch>
        </p:blipFill>
        <p:spPr>
          <a:xfrm>
            <a:off x="5580888" y="4468367"/>
            <a:ext cx="3156203" cy="1860804"/>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4</a:t>
            </a:fld>
            <a:endParaRPr spc="-2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07390" y="890175"/>
            <a:ext cx="8055610" cy="690574"/>
          </a:xfrm>
          <a:prstGeom prst="rect">
            <a:avLst/>
          </a:prstGeom>
        </p:spPr>
        <p:txBody>
          <a:bodyPr vert="horz" wrap="square" lIns="0" tIns="13335" rIns="0" bIns="0" rtlCol="0">
            <a:spAutoFit/>
          </a:bodyPr>
          <a:lstStyle/>
          <a:p>
            <a:pPr marL="12700">
              <a:lnSpc>
                <a:spcPct val="100000"/>
              </a:lnSpc>
              <a:spcBef>
                <a:spcPts val="105"/>
              </a:spcBef>
            </a:pPr>
            <a:r>
              <a:rPr lang="en-US" sz="4400" spc="-40" dirty="0">
                <a:solidFill>
                  <a:srgbClr val="25526E"/>
                </a:solidFill>
                <a:latin typeface="Calibri Light"/>
                <a:cs typeface="Calibri Light"/>
              </a:rPr>
              <a:t>Project Update – Overview / Scope </a:t>
            </a:r>
            <a:endParaRPr sz="4400" dirty="0">
              <a:latin typeface="Calibri Light"/>
              <a:cs typeface="Calibri Light"/>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5</a:t>
            </a:fld>
            <a:endParaRPr spc="-25" dirty="0"/>
          </a:p>
        </p:txBody>
      </p:sp>
      <p:sp>
        <p:nvSpPr>
          <p:cNvPr id="4" name="object 4"/>
          <p:cNvSpPr txBox="1"/>
          <p:nvPr/>
        </p:nvSpPr>
        <p:spPr>
          <a:xfrm>
            <a:off x="707391" y="1793112"/>
            <a:ext cx="4245609" cy="2245488"/>
          </a:xfrm>
          <a:prstGeom prst="rect">
            <a:avLst/>
          </a:prstGeom>
        </p:spPr>
        <p:txBody>
          <a:bodyPr vert="horz" wrap="square" lIns="0" tIns="59690" rIns="0" bIns="0" rtlCol="0">
            <a:spAutoFit/>
          </a:bodyPr>
          <a:lstStyle/>
          <a:p>
            <a:pPr marL="241300" marR="270510" indent="-229235">
              <a:lnSpc>
                <a:spcPts val="3030"/>
              </a:lnSpc>
              <a:spcBef>
                <a:spcPts val="470"/>
              </a:spcBef>
              <a:buFont typeface="Arial"/>
              <a:buChar char="•"/>
              <a:tabLst>
                <a:tab pos="241935" algn="l"/>
              </a:tabLst>
            </a:pPr>
            <a:endParaRPr sz="2400" dirty="0">
              <a:latin typeface="Calibri"/>
              <a:cs typeface="Calibri"/>
            </a:endParaRPr>
          </a:p>
        </p:txBody>
      </p:sp>
      <p:sp>
        <p:nvSpPr>
          <p:cNvPr id="11" name="TextBox 10">
            <a:extLst>
              <a:ext uri="{FF2B5EF4-FFF2-40B4-BE49-F238E27FC236}">
                <a16:creationId xmlns:a16="http://schemas.microsoft.com/office/drawing/2014/main" id="{51E7DBA8-4055-4873-A9AE-A3A88CDB839E}"/>
              </a:ext>
            </a:extLst>
          </p:cNvPr>
          <p:cNvSpPr txBox="1"/>
          <p:nvPr/>
        </p:nvSpPr>
        <p:spPr>
          <a:xfrm>
            <a:off x="152400" y="1676400"/>
            <a:ext cx="8839200" cy="4930068"/>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lang="en-US" sz="2800" b="1" kern="1200" dirty="0">
                <a:solidFill>
                  <a:prstClr val="black"/>
                </a:solidFill>
                <a:latin typeface="Calibri" panose="020F0502020204030204"/>
                <a:ea typeface="+mn-ea"/>
                <a:cs typeface="+mn-cs"/>
              </a:rPr>
              <a:t>Key Project Components</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457200" marR="0" lvl="1" algn="l" defTabSz="914400" rtl="0" eaLnBrk="1" fontAlgn="auto" latinLnBrk="0" hangingPunct="1">
              <a:lnSpc>
                <a:spcPct val="90000"/>
              </a:lnSpc>
              <a:spcBef>
                <a:spcPts val="500"/>
              </a:spcBef>
              <a:spcAft>
                <a:spcPts val="0"/>
              </a:spcAft>
              <a:buClrTx/>
              <a:buSzTx/>
              <a:tabLst/>
              <a:defRPr/>
            </a:pPr>
            <a:endParaRPr lang="en-US" sz="1100" b="1" kern="1200" dirty="0">
              <a:solidFill>
                <a:prstClr val="black"/>
              </a:solidFill>
              <a:latin typeface="Calibri" panose="020F0502020204030204"/>
              <a:ea typeface="+mn-ea"/>
              <a:cs typeface="+mn-cs"/>
            </a:endParaRPr>
          </a:p>
          <a:p>
            <a:pPr marL="800100" lvl="1" indent="-342900" algn="l" rtl="0">
              <a:lnSpc>
                <a:spcPct val="90000"/>
              </a:lnSpc>
              <a:spcBef>
                <a:spcPts val="500"/>
              </a:spcBef>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New Winchester Policy Area (WPA) within the Harvest Valley / Winchester Area Plan (HV/WAP)</a:t>
            </a:r>
          </a:p>
          <a:p>
            <a:pPr marL="800100" lvl="1" indent="-342900" algn="l" rtl="0">
              <a:lnSpc>
                <a:spcPct val="90000"/>
              </a:lnSpc>
              <a:spcBef>
                <a:spcPts val="500"/>
              </a:spcBef>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WPA Design Guidelines</a:t>
            </a: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Revises Land Use Designations within the WPA</a:t>
            </a:r>
          </a:p>
          <a:p>
            <a:pPr marL="457200" lvl="2" algn="l" rtl="0">
              <a:lnSpc>
                <a:spcPct val="90000"/>
              </a:lnSpc>
              <a:spcBef>
                <a:spcPts val="500"/>
              </a:spcBef>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Foundation Component changes – future Zoning consistency</a:t>
            </a: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Three boundary changes to Harvest Valley/Winchester,  Sun City/Menifee, and Southwest Area Plans</a:t>
            </a: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Amendment of Highway 79 Policy Area</a:t>
            </a:r>
          </a:p>
          <a:p>
            <a:pPr marL="457200" lvl="2" algn="l" rtl="0">
              <a:lnSpc>
                <a:spcPct val="90000"/>
              </a:lnSpc>
              <a:spcBef>
                <a:spcPts val="500"/>
              </a:spcBef>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Address residential density restriction </a:t>
            </a: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Amend the Circulation Element</a:t>
            </a:r>
          </a:p>
          <a:p>
            <a:pPr marL="457200" marR="0" lvl="1" algn="l" defTabSz="914400" rtl="0" eaLnBrk="1" fontAlgn="auto" latinLnBrk="0" hangingPunct="1">
              <a:lnSpc>
                <a:spcPct val="90000"/>
              </a:lnSpc>
              <a:spcBef>
                <a:spcPts val="50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1219200"/>
            <a:ext cx="3124200" cy="444352"/>
          </a:xfrm>
          <a:prstGeom prst="rect">
            <a:avLst/>
          </a:prstGeom>
        </p:spPr>
        <p:txBody>
          <a:bodyPr vert="horz" wrap="square" lIns="0" tIns="13335" rIns="0" bIns="0" rtlCol="0">
            <a:spAutoFit/>
          </a:bodyPr>
          <a:lstStyle/>
          <a:p>
            <a:pPr marL="12700" algn="ctr">
              <a:lnSpc>
                <a:spcPct val="100000"/>
              </a:lnSpc>
              <a:spcBef>
                <a:spcPts val="105"/>
              </a:spcBef>
            </a:pPr>
            <a:r>
              <a:rPr lang="en-US" sz="2800" b="1" dirty="0">
                <a:latin typeface="Calibri Light"/>
                <a:cs typeface="Calibri Light"/>
              </a:rPr>
              <a:t>Boundaries Overview</a:t>
            </a:r>
            <a:endParaRPr b="1" dirty="0">
              <a:latin typeface="Calibri Light"/>
              <a:cs typeface="Calibri Light"/>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marR="0" lvl="0" indent="0" defTabSz="914400" eaLnBrk="1" fontAlgn="auto" latinLnBrk="0" hangingPunct="1">
              <a:lnSpc>
                <a:spcPts val="1240"/>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srgbClr val="8A8A8A"/>
                </a:solidFill>
                <a:effectLst/>
                <a:uLnTx/>
                <a:uFillTx/>
                <a:latin typeface="Calibri"/>
                <a:cs typeface="Calibri"/>
              </a:rPr>
              <a:pPr marL="38100" marR="0" lvl="0" indent="0" defTabSz="914400" eaLnBrk="1" fontAlgn="auto" latinLnBrk="0" hangingPunct="1">
                <a:lnSpc>
                  <a:spcPts val="1240"/>
                </a:lnSpc>
                <a:spcBef>
                  <a:spcPts val="0"/>
                </a:spcBef>
                <a:spcAft>
                  <a:spcPts val="0"/>
                </a:spcAft>
                <a:buClrTx/>
                <a:buSzTx/>
                <a:buFontTx/>
                <a:buNone/>
                <a:tabLst/>
                <a:defRPr/>
              </a:pPr>
              <a:t>6</a:t>
            </a:fld>
            <a:endParaRPr kumimoji="0" sz="1200" b="0" i="0" u="none" strike="noStrike" kern="0" cap="none" spc="-25" normalizeH="0" baseline="0" noProof="0" dirty="0">
              <a:ln>
                <a:noFill/>
              </a:ln>
              <a:solidFill>
                <a:srgbClr val="8A8A8A"/>
              </a:solidFill>
              <a:effectLst/>
              <a:uLnTx/>
              <a:uFillTx/>
              <a:latin typeface="Calibri"/>
              <a:cs typeface="Calibri"/>
            </a:endParaRPr>
          </a:p>
        </p:txBody>
      </p:sp>
      <p:sp>
        <p:nvSpPr>
          <p:cNvPr id="6" name="object 2">
            <a:extLst>
              <a:ext uri="{FF2B5EF4-FFF2-40B4-BE49-F238E27FC236}">
                <a16:creationId xmlns:a16="http://schemas.microsoft.com/office/drawing/2014/main" id="{0282ADAC-BC5C-465F-840D-34292CA9C19C}"/>
              </a:ext>
            </a:extLst>
          </p:cNvPr>
          <p:cNvSpPr txBox="1">
            <a:spLocks/>
          </p:cNvSpPr>
          <p:nvPr/>
        </p:nvSpPr>
        <p:spPr>
          <a:xfrm>
            <a:off x="228600" y="1750352"/>
            <a:ext cx="3581400" cy="4809650"/>
          </a:xfrm>
          <a:prstGeom prst="rect">
            <a:avLst/>
          </a:prstGeom>
        </p:spPr>
        <p:txBody>
          <a:bodyPr vert="horz" wrap="square" lIns="0" tIns="13335" rIns="0" bIns="0" rtlCol="0">
            <a:spAutoFit/>
          </a:bodyPr>
          <a:lstStyle>
            <a:lvl1pPr>
              <a:defRPr sz="3200" b="0" i="0">
                <a:solidFill>
                  <a:schemeClr val="tx1"/>
                </a:solidFill>
                <a:latin typeface="Z@RD410.tmp"/>
                <a:ea typeface="+mj-ea"/>
                <a:cs typeface="Z@RD410.tmp"/>
              </a:defRPr>
            </a:lvl1pPr>
          </a:lstStyle>
          <a:p>
            <a:pPr marL="12700" algn="l">
              <a:spcBef>
                <a:spcPts val="105"/>
              </a:spcBef>
            </a:pPr>
            <a:r>
              <a:rPr lang="en-US" sz="1500" b="1" u="sng" dirty="0">
                <a:latin typeface="Arial" panose="020B0604020202020204" pitchFamily="34" charset="0"/>
                <a:cs typeface="Arial" panose="020B0604020202020204" pitchFamily="34" charset="0"/>
              </a:rPr>
              <a:t>Area Plans</a:t>
            </a:r>
            <a:r>
              <a:rPr lang="en-US" sz="1500" b="1" dirty="0">
                <a:latin typeface="Arial" panose="020B0604020202020204" pitchFamily="34" charset="0"/>
                <a:cs typeface="Arial" panose="020B0604020202020204" pitchFamily="34" charset="0"/>
              </a:rPr>
              <a:t>:</a:t>
            </a:r>
          </a:p>
          <a:p>
            <a:pPr marL="298450" indent="-285750" algn="l">
              <a:spcBef>
                <a:spcPts val="105"/>
              </a:spcBef>
              <a:buFont typeface="Arial" panose="020B0604020202020204" pitchFamily="34" charset="0"/>
              <a:buChar char="•"/>
            </a:pPr>
            <a:r>
              <a:rPr lang="en-US" sz="1500" dirty="0">
                <a:latin typeface="Arial" panose="020B0604020202020204" pitchFamily="34" charset="0"/>
                <a:cs typeface="Arial" panose="020B0604020202020204" pitchFamily="34" charset="0"/>
              </a:rPr>
              <a:t>Harvest Valley / Winchester</a:t>
            </a:r>
          </a:p>
          <a:p>
            <a:pPr marL="12700" algn="l">
              <a:spcBef>
                <a:spcPts val="105"/>
              </a:spcBef>
            </a:pPr>
            <a:r>
              <a:rPr lang="en-US" sz="1200" dirty="0">
                <a:latin typeface="Arial" panose="020B0604020202020204" pitchFamily="34" charset="0"/>
                <a:cs typeface="Arial" panose="020B0604020202020204" pitchFamily="34" charset="0"/>
              </a:rPr>
              <a:t>	Existing = 32,160 acres</a:t>
            </a:r>
          </a:p>
          <a:p>
            <a:pPr marL="298450" indent="-285750" algn="l">
              <a:spcBef>
                <a:spcPts val="105"/>
              </a:spcBef>
              <a:buFont typeface="Arial" panose="020B0604020202020204" pitchFamily="34" charset="0"/>
              <a:buChar char="•"/>
            </a:pPr>
            <a:r>
              <a:rPr lang="en-US" sz="1500" dirty="0">
                <a:latin typeface="Arial" panose="020B0604020202020204" pitchFamily="34" charset="0"/>
                <a:cs typeface="Arial" panose="020B0604020202020204" pitchFamily="34" charset="0"/>
              </a:rPr>
              <a:t>Sun City / Menifee Valley</a:t>
            </a:r>
          </a:p>
          <a:p>
            <a:pPr marL="12700" algn="l">
              <a:spcBef>
                <a:spcPts val="105"/>
              </a:spcBef>
            </a:pPr>
            <a:r>
              <a:rPr lang="en-US" sz="15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Existing = 30,619 acres</a:t>
            </a:r>
          </a:p>
          <a:p>
            <a:pPr marL="298450" indent="-285750" algn="l">
              <a:spcBef>
                <a:spcPts val="105"/>
              </a:spcBef>
              <a:buFont typeface="Arial" panose="020B0604020202020204" pitchFamily="34" charset="0"/>
              <a:buChar char="•"/>
            </a:pPr>
            <a:r>
              <a:rPr lang="en-US" sz="1500" dirty="0">
                <a:latin typeface="Arial" panose="020B0604020202020204" pitchFamily="34" charset="0"/>
                <a:cs typeface="Arial" panose="020B0604020202020204" pitchFamily="34" charset="0"/>
              </a:rPr>
              <a:t>Southwest</a:t>
            </a:r>
          </a:p>
          <a:p>
            <a:pPr marL="12700" algn="l">
              <a:spcBef>
                <a:spcPts val="105"/>
              </a:spcBef>
            </a:pPr>
            <a:r>
              <a:rPr lang="en-US" sz="15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Existing = 182,833 acres</a:t>
            </a:r>
          </a:p>
          <a:p>
            <a:pPr marL="12700" algn="l">
              <a:spcBef>
                <a:spcPts val="105"/>
              </a:spcBef>
            </a:pPr>
            <a:endParaRPr lang="en-US" sz="1500" dirty="0">
              <a:latin typeface="Arial" panose="020B0604020202020204" pitchFamily="34" charset="0"/>
              <a:cs typeface="Arial" panose="020B0604020202020204" pitchFamily="34" charset="0"/>
            </a:endParaRPr>
          </a:p>
          <a:p>
            <a:pPr marL="12700" algn="l">
              <a:spcBef>
                <a:spcPts val="105"/>
              </a:spcBef>
            </a:pPr>
            <a:r>
              <a:rPr lang="en-US" sz="1500" b="1" u="sng" dirty="0">
                <a:latin typeface="Arial" panose="020B0604020202020204" pitchFamily="34" charset="0"/>
                <a:cs typeface="Arial" panose="020B0604020202020204" pitchFamily="34" charset="0"/>
              </a:rPr>
              <a:t>Plan Additions</a:t>
            </a:r>
            <a:r>
              <a:rPr lang="en-US" sz="1500" b="1" dirty="0">
                <a:latin typeface="Arial" panose="020B0604020202020204" pitchFamily="34" charset="0"/>
                <a:cs typeface="Arial" panose="020B0604020202020204" pitchFamily="34" charset="0"/>
              </a:rPr>
              <a:t>:</a:t>
            </a:r>
          </a:p>
          <a:p>
            <a:pPr marL="298450" indent="-285750" algn="l">
              <a:spcBef>
                <a:spcPts val="105"/>
              </a:spcBef>
              <a:buFont typeface="Arial" panose="020B0604020202020204" pitchFamily="34" charset="0"/>
              <a:buChar char="•"/>
            </a:pPr>
            <a:r>
              <a:rPr lang="en-US" sz="1500" dirty="0">
                <a:latin typeface="Arial" panose="020B0604020202020204" pitchFamily="34" charset="0"/>
                <a:cs typeface="Arial" panose="020B0604020202020204" pitchFamily="34" charset="0"/>
              </a:rPr>
              <a:t>Winchester Downtown Core</a:t>
            </a:r>
          </a:p>
          <a:p>
            <a:pPr marL="12700" algn="l">
              <a:spcBef>
                <a:spcPts val="105"/>
              </a:spcBef>
            </a:pPr>
            <a:r>
              <a:rPr lang="en-US" sz="15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Proposed =  652 acres</a:t>
            </a:r>
          </a:p>
          <a:p>
            <a:pPr marL="298450" indent="-285750" algn="l">
              <a:spcBef>
                <a:spcPts val="105"/>
              </a:spcBef>
              <a:buFont typeface="Arial" panose="020B0604020202020204" pitchFamily="34" charset="0"/>
              <a:buChar char="•"/>
            </a:pPr>
            <a:r>
              <a:rPr lang="en-US" sz="1500" dirty="0">
                <a:latin typeface="Arial" panose="020B0604020202020204" pitchFamily="34" charset="0"/>
                <a:cs typeface="Arial" panose="020B0604020202020204" pitchFamily="34" charset="0"/>
              </a:rPr>
              <a:t>Winchester Policy Area</a:t>
            </a:r>
          </a:p>
          <a:p>
            <a:pPr marL="12700" algn="l">
              <a:spcBef>
                <a:spcPts val="105"/>
              </a:spcBef>
            </a:pPr>
            <a:r>
              <a:rPr lang="en-US" sz="15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Proposed = 23,153 acres</a:t>
            </a:r>
          </a:p>
          <a:p>
            <a:pPr marL="298450" indent="-285750" algn="l">
              <a:spcBef>
                <a:spcPts val="105"/>
              </a:spcBef>
              <a:buFont typeface="Arial" panose="020B0604020202020204" pitchFamily="34" charset="0"/>
              <a:buChar char="•"/>
            </a:pPr>
            <a:r>
              <a:rPr lang="en-US" sz="1500" dirty="0">
                <a:latin typeface="Arial" panose="020B0604020202020204" pitchFamily="34" charset="0"/>
                <a:cs typeface="Arial" panose="020B0604020202020204" pitchFamily="34" charset="0"/>
              </a:rPr>
              <a:t>Highway 79 Policy Area</a:t>
            </a:r>
          </a:p>
          <a:p>
            <a:pPr marL="12700" algn="l">
              <a:spcBef>
                <a:spcPts val="105"/>
              </a:spcBef>
            </a:pPr>
            <a:r>
              <a:rPr lang="en-US" sz="15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Existing = 50,061 acres</a:t>
            </a:r>
          </a:p>
          <a:p>
            <a:pPr marL="12700" algn="l">
              <a:spcBef>
                <a:spcPts val="105"/>
              </a:spcBef>
            </a:pPr>
            <a:endParaRPr lang="en-US" sz="1200" dirty="0">
              <a:latin typeface="Arial" panose="020B0604020202020204" pitchFamily="34" charset="0"/>
              <a:cs typeface="Arial" panose="020B0604020202020204" pitchFamily="34" charset="0"/>
            </a:endParaRPr>
          </a:p>
          <a:p>
            <a:pPr marL="298450" indent="-285750" algn="l">
              <a:spcBef>
                <a:spcPts val="105"/>
              </a:spcBef>
              <a:buFont typeface="Arial" panose="020B0604020202020204" pitchFamily="34" charset="0"/>
              <a:buChar char="•"/>
            </a:pPr>
            <a:r>
              <a:rPr lang="en-US" sz="1500" dirty="0">
                <a:latin typeface="Arial" panose="020B0604020202020204" pitchFamily="34" charset="0"/>
                <a:cs typeface="Arial" panose="020B0604020202020204" pitchFamily="34" charset="0"/>
              </a:rPr>
              <a:t>Annexation 1</a:t>
            </a:r>
          </a:p>
          <a:p>
            <a:pPr marL="12700" algn="l">
              <a:spcBef>
                <a:spcPts val="105"/>
              </a:spcBef>
            </a:pPr>
            <a:r>
              <a:rPr lang="en-US" sz="15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Proposed = 1,929 acres</a:t>
            </a:r>
          </a:p>
          <a:p>
            <a:pPr marL="298450" lvl="1" indent="-285750" algn="l">
              <a:spcBef>
                <a:spcPts val="105"/>
              </a:spcBef>
              <a:buFont typeface="Arial" panose="020B0604020202020204" pitchFamily="34" charset="0"/>
              <a:buChar char="•"/>
            </a:pPr>
            <a:endParaRPr lang="en-US" sz="100" dirty="0">
              <a:latin typeface="Arial" panose="020B0604020202020204" pitchFamily="34" charset="0"/>
              <a:cs typeface="Arial" panose="020B0604020202020204" pitchFamily="34" charset="0"/>
            </a:endParaRPr>
          </a:p>
          <a:p>
            <a:pPr marL="298450" indent="-285750" algn="l">
              <a:spcBef>
                <a:spcPts val="105"/>
              </a:spcBef>
              <a:buFont typeface="Arial" panose="020B0604020202020204" pitchFamily="34" charset="0"/>
              <a:buChar char="•"/>
            </a:pPr>
            <a:r>
              <a:rPr lang="en-US" sz="1500" dirty="0">
                <a:latin typeface="Arial" panose="020B0604020202020204" pitchFamily="34" charset="0"/>
                <a:cs typeface="Arial" panose="020B0604020202020204" pitchFamily="34" charset="0"/>
              </a:rPr>
              <a:t>Annexation 2</a:t>
            </a:r>
          </a:p>
          <a:p>
            <a:pPr marL="12700" algn="l">
              <a:spcBef>
                <a:spcPts val="105"/>
              </a:spcBef>
            </a:pPr>
            <a:r>
              <a:rPr lang="en-US" sz="15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Proposed = 507 acres</a:t>
            </a:r>
            <a:endParaRPr lang="en-US" sz="1500" dirty="0">
              <a:latin typeface="Arial" panose="020B0604020202020204" pitchFamily="34" charset="0"/>
              <a:cs typeface="Arial" panose="020B0604020202020204" pitchFamily="34" charset="0"/>
            </a:endParaRPr>
          </a:p>
        </p:txBody>
      </p:sp>
      <p:pic>
        <p:nvPicPr>
          <p:cNvPr id="7" name="Picture 6" descr="Map&#10;&#10;Description automatically generated">
            <a:extLst>
              <a:ext uri="{FF2B5EF4-FFF2-40B4-BE49-F238E27FC236}">
                <a16:creationId xmlns:a16="http://schemas.microsoft.com/office/drawing/2014/main" id="{17EF68D3-2D32-4767-BAD4-B77BFB724A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1029973"/>
            <a:ext cx="4374573" cy="5661212"/>
          </a:xfrm>
          <a:prstGeom prst="rect">
            <a:avLst/>
          </a:prstGeom>
          <a:ln w="12700">
            <a:solidFill>
              <a:schemeClr val="tx1"/>
            </a:solidFill>
          </a:ln>
        </p:spPr>
      </p:pic>
    </p:spTree>
    <p:extLst>
      <p:ext uri="{BB962C8B-B14F-4D97-AF65-F5344CB8AC3E}">
        <p14:creationId xmlns:p14="http://schemas.microsoft.com/office/powerpoint/2010/main" val="4138829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1371600"/>
            <a:ext cx="3581400" cy="3137397"/>
          </a:xfrm>
          <a:prstGeom prst="rect">
            <a:avLst/>
          </a:prstGeom>
        </p:spPr>
        <p:txBody>
          <a:bodyPr vert="horz" wrap="square" lIns="0" tIns="13335" rIns="0" bIns="0" rtlCol="0">
            <a:spAutoFit/>
          </a:bodyPr>
          <a:lstStyle/>
          <a:p>
            <a:pPr marL="12700" algn="l">
              <a:lnSpc>
                <a:spcPct val="100000"/>
              </a:lnSpc>
              <a:spcBef>
                <a:spcPts val="105"/>
              </a:spcBef>
            </a:pPr>
            <a:r>
              <a:rPr lang="en-US" sz="2800" b="1" dirty="0">
                <a:latin typeface="Calibri Light"/>
                <a:cs typeface="Calibri Light"/>
              </a:rPr>
              <a:t>Winchester Policy Area</a:t>
            </a:r>
            <a:br>
              <a:rPr lang="en-US" sz="2800" b="1" dirty="0">
                <a:latin typeface="Calibri Light"/>
                <a:cs typeface="Calibri Light"/>
              </a:rPr>
            </a:br>
            <a:br>
              <a:rPr lang="en-US" sz="2800" b="1" dirty="0">
                <a:latin typeface="Calibri Light"/>
                <a:cs typeface="Calibri Light"/>
              </a:rPr>
            </a:br>
            <a:br>
              <a:rPr lang="en-US" sz="2800" b="1" dirty="0">
                <a:latin typeface="Calibri Light"/>
                <a:cs typeface="Calibri Light"/>
              </a:rPr>
            </a:br>
            <a:r>
              <a:rPr lang="en-US" sz="2500" b="1" u="sng" dirty="0">
                <a:latin typeface="Calibri Light"/>
                <a:cs typeface="Calibri Light"/>
              </a:rPr>
              <a:t>New Boundary</a:t>
            </a:r>
            <a:r>
              <a:rPr lang="en-US" sz="2500" b="1" dirty="0">
                <a:latin typeface="Calibri Light"/>
                <a:cs typeface="Calibri Light"/>
              </a:rPr>
              <a:t>:</a:t>
            </a:r>
            <a:br>
              <a:rPr lang="en-US" sz="2800" b="1" dirty="0">
                <a:latin typeface="Calibri Light"/>
                <a:cs typeface="Calibri Light"/>
              </a:rPr>
            </a:br>
            <a:r>
              <a:rPr lang="en-US" sz="1800" b="1" dirty="0">
                <a:latin typeface="Calibri Light"/>
                <a:cs typeface="Calibri Light"/>
              </a:rPr>
              <a:t>North = Stetson Avenue</a:t>
            </a:r>
            <a:br>
              <a:rPr lang="en-US" sz="1800" b="1" dirty="0">
                <a:latin typeface="Calibri Light"/>
                <a:cs typeface="Calibri Light"/>
              </a:rPr>
            </a:br>
            <a:r>
              <a:rPr lang="en-US" sz="1800" b="1" dirty="0">
                <a:latin typeface="Calibri Light"/>
                <a:cs typeface="Calibri Light"/>
              </a:rPr>
              <a:t>West = Briggs Road</a:t>
            </a:r>
            <a:br>
              <a:rPr lang="en-US" sz="1800" b="1" dirty="0">
                <a:latin typeface="Calibri Light"/>
                <a:cs typeface="Calibri Light"/>
              </a:rPr>
            </a:br>
            <a:r>
              <a:rPr lang="en-US" sz="1800" b="1" dirty="0">
                <a:latin typeface="Calibri Light"/>
                <a:cs typeface="Calibri Light"/>
              </a:rPr>
              <a:t>South = Scott Road</a:t>
            </a:r>
            <a:br>
              <a:rPr lang="en-US" sz="1800" b="1" dirty="0">
                <a:latin typeface="Calibri Light"/>
                <a:cs typeface="Calibri Light"/>
              </a:rPr>
            </a:br>
            <a:r>
              <a:rPr lang="en-US" sz="1800" b="1" dirty="0">
                <a:latin typeface="Calibri Light"/>
                <a:cs typeface="Calibri Light"/>
              </a:rPr>
              <a:t>East = Hidden Valley Road</a:t>
            </a:r>
            <a:br>
              <a:rPr lang="en-US" sz="2200" b="1" dirty="0">
                <a:latin typeface="Calibri Light"/>
                <a:cs typeface="Calibri Light"/>
              </a:rPr>
            </a:br>
            <a:endParaRPr sz="2200" b="1" dirty="0">
              <a:latin typeface="Calibri Light"/>
              <a:cs typeface="Calibri Light"/>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marR="0" lvl="0" indent="0" defTabSz="914400" eaLnBrk="1" fontAlgn="auto" latinLnBrk="0" hangingPunct="1">
              <a:lnSpc>
                <a:spcPts val="1240"/>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srgbClr val="8A8A8A"/>
                </a:solidFill>
                <a:effectLst/>
                <a:uLnTx/>
                <a:uFillTx/>
                <a:latin typeface="Calibri"/>
                <a:cs typeface="Calibri"/>
              </a:rPr>
              <a:pPr marL="38100" marR="0" lvl="0" indent="0" defTabSz="914400" eaLnBrk="1" fontAlgn="auto" latinLnBrk="0" hangingPunct="1">
                <a:lnSpc>
                  <a:spcPts val="1240"/>
                </a:lnSpc>
                <a:spcBef>
                  <a:spcPts val="0"/>
                </a:spcBef>
                <a:spcAft>
                  <a:spcPts val="0"/>
                </a:spcAft>
                <a:buClrTx/>
                <a:buSzTx/>
                <a:buFontTx/>
                <a:buNone/>
                <a:tabLst/>
                <a:defRPr/>
              </a:pPr>
              <a:t>7</a:t>
            </a:fld>
            <a:endParaRPr kumimoji="0" sz="1200" b="0" i="0" u="none" strike="noStrike" kern="0" cap="none" spc="-25" normalizeH="0" baseline="0" noProof="0" dirty="0">
              <a:ln>
                <a:noFill/>
              </a:ln>
              <a:solidFill>
                <a:srgbClr val="8A8A8A"/>
              </a:solidFill>
              <a:effectLst/>
              <a:uLnTx/>
              <a:uFillTx/>
              <a:latin typeface="Calibri"/>
              <a:cs typeface="Calibri"/>
            </a:endParaRPr>
          </a:p>
        </p:txBody>
      </p:sp>
      <p:pic>
        <p:nvPicPr>
          <p:cNvPr id="6" name="Picture 5" descr="Map&#10;&#10;Description automatically generated">
            <a:extLst>
              <a:ext uri="{FF2B5EF4-FFF2-40B4-BE49-F238E27FC236}">
                <a16:creationId xmlns:a16="http://schemas.microsoft.com/office/drawing/2014/main" id="{CDEEB370-A34B-4E70-8B04-BA277319E22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898" t="8336" r="20459" b="9966"/>
          <a:stretch/>
        </p:blipFill>
        <p:spPr>
          <a:xfrm rot="5400000">
            <a:off x="3593482" y="1654486"/>
            <a:ext cx="5422328" cy="4532093"/>
          </a:xfrm>
          <a:prstGeom prst="rect">
            <a:avLst/>
          </a:prstGeom>
          <a:ln w="28575">
            <a:solidFill>
              <a:schemeClr val="tx1"/>
            </a:solidFill>
          </a:ln>
        </p:spPr>
      </p:pic>
    </p:spTree>
    <p:extLst>
      <p:ext uri="{BB962C8B-B14F-4D97-AF65-F5344CB8AC3E}">
        <p14:creationId xmlns:p14="http://schemas.microsoft.com/office/powerpoint/2010/main" val="2006519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marR="0" lvl="0" indent="0" defTabSz="914400" eaLnBrk="1" fontAlgn="auto" latinLnBrk="0" hangingPunct="1">
              <a:lnSpc>
                <a:spcPts val="1240"/>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srgbClr val="8A8A8A"/>
                </a:solidFill>
                <a:effectLst/>
                <a:uLnTx/>
                <a:uFillTx/>
                <a:latin typeface="Calibri"/>
                <a:cs typeface="Calibri"/>
              </a:rPr>
              <a:pPr marL="38100" marR="0" lvl="0" indent="0" defTabSz="914400" eaLnBrk="1" fontAlgn="auto" latinLnBrk="0" hangingPunct="1">
                <a:lnSpc>
                  <a:spcPts val="1240"/>
                </a:lnSpc>
                <a:spcBef>
                  <a:spcPts val="0"/>
                </a:spcBef>
                <a:spcAft>
                  <a:spcPts val="0"/>
                </a:spcAft>
                <a:buClrTx/>
                <a:buSzTx/>
                <a:buFontTx/>
                <a:buNone/>
                <a:tabLst/>
                <a:defRPr/>
              </a:pPr>
              <a:t>8</a:t>
            </a:fld>
            <a:endParaRPr kumimoji="0" sz="1200" b="0" i="0" u="none" strike="noStrike" kern="0" cap="none" spc="-25" normalizeH="0" baseline="0" noProof="0" dirty="0">
              <a:ln>
                <a:noFill/>
              </a:ln>
              <a:solidFill>
                <a:srgbClr val="8A8A8A"/>
              </a:solidFill>
              <a:effectLst/>
              <a:uLnTx/>
              <a:uFillTx/>
              <a:latin typeface="Calibri"/>
              <a:cs typeface="Calibri"/>
            </a:endParaRPr>
          </a:p>
        </p:txBody>
      </p:sp>
      <p:graphicFrame>
        <p:nvGraphicFramePr>
          <p:cNvPr id="8" name="Table 7">
            <a:extLst>
              <a:ext uri="{FF2B5EF4-FFF2-40B4-BE49-F238E27FC236}">
                <a16:creationId xmlns:a16="http://schemas.microsoft.com/office/drawing/2014/main" id="{DEF0F1C7-FDEA-4010-927B-A6C6BD48DB74}"/>
              </a:ext>
            </a:extLst>
          </p:cNvPr>
          <p:cNvGraphicFramePr>
            <a:graphicFrameLocks noGrp="1"/>
          </p:cNvGraphicFramePr>
          <p:nvPr/>
        </p:nvGraphicFramePr>
        <p:xfrm>
          <a:off x="914400" y="1447801"/>
          <a:ext cx="6553200" cy="5334008"/>
        </p:xfrm>
        <a:graphic>
          <a:graphicData uri="http://schemas.openxmlformats.org/drawingml/2006/table">
            <a:tbl>
              <a:tblPr/>
              <a:tblGrid>
                <a:gridCol w="1468820">
                  <a:extLst>
                    <a:ext uri="{9D8B030D-6E8A-4147-A177-3AD203B41FA5}">
                      <a16:colId xmlns:a16="http://schemas.microsoft.com/office/drawing/2014/main" val="20000"/>
                    </a:ext>
                  </a:extLst>
                </a:gridCol>
                <a:gridCol w="2598683">
                  <a:extLst>
                    <a:ext uri="{9D8B030D-6E8A-4147-A177-3AD203B41FA5}">
                      <a16:colId xmlns:a16="http://schemas.microsoft.com/office/drawing/2014/main" val="20001"/>
                    </a:ext>
                  </a:extLst>
                </a:gridCol>
                <a:gridCol w="1129862">
                  <a:extLst>
                    <a:ext uri="{9D8B030D-6E8A-4147-A177-3AD203B41FA5}">
                      <a16:colId xmlns:a16="http://schemas.microsoft.com/office/drawing/2014/main" val="20002"/>
                    </a:ext>
                  </a:extLst>
                </a:gridCol>
                <a:gridCol w="1355835">
                  <a:extLst>
                    <a:ext uri="{9D8B030D-6E8A-4147-A177-3AD203B41FA5}">
                      <a16:colId xmlns:a16="http://schemas.microsoft.com/office/drawing/2014/main" val="20003"/>
                    </a:ext>
                  </a:extLst>
                </a:gridCol>
              </a:tblGrid>
              <a:tr h="554344">
                <a:tc>
                  <a:txBody>
                    <a:bodyPr/>
                    <a:lstStyle/>
                    <a:p>
                      <a:pPr marL="0" marR="0" algn="ctr">
                        <a:lnSpc>
                          <a:spcPct val="107000"/>
                        </a:lnSpc>
                        <a:spcBef>
                          <a:spcPts val="0"/>
                        </a:spcBef>
                        <a:spcAft>
                          <a:spcPts val="0"/>
                        </a:spcAft>
                      </a:pPr>
                      <a:r>
                        <a:rPr lang="en-US" sz="800" b="1" dirty="0">
                          <a:latin typeface="Arial" pitchFamily="34" charset="0"/>
                          <a:ea typeface="Calibri"/>
                          <a:cs typeface="Arial" pitchFamily="34" charset="0"/>
                        </a:rPr>
                        <a:t>Foundation Component</a:t>
                      </a:r>
                      <a:endParaRPr lang="en-US" sz="800" dirty="0">
                        <a:latin typeface="Arial" pitchFamily="34" charset="0"/>
                        <a:ea typeface="Calibri"/>
                        <a:cs typeface="Arial" pitchFamily="34" charset="0"/>
                      </a:endParaRP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07000"/>
                        </a:lnSpc>
                        <a:spcBef>
                          <a:spcPts val="0"/>
                        </a:spcBef>
                        <a:spcAft>
                          <a:spcPts val="0"/>
                        </a:spcAft>
                      </a:pPr>
                      <a:r>
                        <a:rPr lang="en-US" sz="800" b="1" dirty="0">
                          <a:latin typeface="Arial" pitchFamily="34" charset="0"/>
                          <a:ea typeface="Calibri"/>
                          <a:cs typeface="Arial" pitchFamily="34" charset="0"/>
                        </a:rPr>
                        <a:t>Land Use Designation</a:t>
                      </a:r>
                      <a:endParaRPr lang="en-US" sz="800" dirty="0">
                        <a:latin typeface="Arial" pitchFamily="34" charset="0"/>
                        <a:ea typeface="Calibri"/>
                        <a:cs typeface="Arial" pitchFamily="34" charset="0"/>
                      </a:endParaRP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07000"/>
                        </a:lnSpc>
                        <a:spcBef>
                          <a:spcPts val="0"/>
                        </a:spcBef>
                        <a:spcAft>
                          <a:spcPts val="0"/>
                        </a:spcAft>
                      </a:pPr>
                      <a:r>
                        <a:rPr lang="en-US" sz="800" b="1">
                          <a:latin typeface="Arial" pitchFamily="34" charset="0"/>
                          <a:ea typeface="Calibri"/>
                          <a:cs typeface="Arial" pitchFamily="34" charset="0"/>
                        </a:rPr>
                        <a:t>Acres</a:t>
                      </a:r>
                      <a:endParaRPr lang="en-US" sz="800">
                        <a:latin typeface="Arial" pitchFamily="34" charset="0"/>
                        <a:ea typeface="Calibri"/>
                        <a:cs typeface="Arial" pitchFamily="34" charset="0"/>
                      </a:endParaRP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07000"/>
                        </a:lnSpc>
                        <a:spcBef>
                          <a:spcPts val="0"/>
                        </a:spcBef>
                        <a:spcAft>
                          <a:spcPts val="0"/>
                        </a:spcAft>
                      </a:pPr>
                      <a:r>
                        <a:rPr lang="en-US" sz="800" b="1">
                          <a:latin typeface="Arial" pitchFamily="34" charset="0"/>
                          <a:ea typeface="Calibri"/>
                          <a:cs typeface="Arial" pitchFamily="34" charset="0"/>
                        </a:rPr>
                        <a:t>Percentage of Policy Area </a:t>
                      </a:r>
                      <a:endParaRPr lang="en-US" sz="800">
                        <a:latin typeface="Arial" pitchFamily="34" charset="0"/>
                        <a:ea typeface="Calibri"/>
                        <a:cs typeface="Arial" pitchFamily="34" charset="0"/>
                      </a:endParaRP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142297">
                <a:tc>
                  <a:txBody>
                    <a:bodyPr/>
                    <a:lstStyle/>
                    <a:p>
                      <a:pPr marL="0" marR="0" algn="l">
                        <a:lnSpc>
                          <a:spcPct val="107000"/>
                        </a:lnSpc>
                        <a:spcBef>
                          <a:spcPts val="100"/>
                        </a:spcBef>
                        <a:spcAft>
                          <a:spcPts val="100"/>
                        </a:spcAft>
                      </a:pPr>
                      <a:r>
                        <a:rPr lang="en-US" sz="800">
                          <a:latin typeface="Arial" pitchFamily="34" charset="0"/>
                          <a:ea typeface="Calibri"/>
                          <a:cs typeface="Arial" pitchFamily="34" charset="0"/>
                        </a:rPr>
                        <a:t>Agriculture</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100"/>
                        </a:spcBef>
                        <a:spcAft>
                          <a:spcPts val="100"/>
                        </a:spcAft>
                      </a:pPr>
                      <a:r>
                        <a:rPr lang="en-US" sz="800">
                          <a:latin typeface="Arial" pitchFamily="34" charset="0"/>
                          <a:ea typeface="Calibri"/>
                          <a:cs typeface="Arial" pitchFamily="34" charset="0"/>
                        </a:rPr>
                        <a:t>Agriculture (AG)</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8440" algn="r">
                        <a:lnSpc>
                          <a:spcPct val="107000"/>
                        </a:lnSpc>
                        <a:spcBef>
                          <a:spcPts val="100"/>
                        </a:spcBef>
                        <a:spcAft>
                          <a:spcPts val="100"/>
                        </a:spcAft>
                      </a:pPr>
                      <a:r>
                        <a:rPr lang="en-US" sz="800">
                          <a:latin typeface="Arial" pitchFamily="34" charset="0"/>
                          <a:ea typeface="Calibri"/>
                          <a:cs typeface="Arial" pitchFamily="34" charset="0"/>
                        </a:rPr>
                        <a:t>80.18</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algn="ctr">
                        <a:lnSpc>
                          <a:spcPct val="107000"/>
                        </a:lnSpc>
                        <a:spcBef>
                          <a:spcPts val="100"/>
                        </a:spcBef>
                        <a:spcAft>
                          <a:spcPts val="100"/>
                        </a:spcAft>
                      </a:pPr>
                      <a:r>
                        <a:rPr lang="en-US" sz="800">
                          <a:latin typeface="Arial" pitchFamily="34" charset="0"/>
                          <a:ea typeface="Calibri"/>
                          <a:cs typeface="Arial" pitchFamily="34" charset="0"/>
                        </a:rPr>
                        <a:t>0.35%</a:t>
                      </a:r>
                    </a:p>
                  </a:txBody>
                  <a:tcPr marL="7699" marR="7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0567">
                <a:tc rowSpan="3">
                  <a:txBody>
                    <a:bodyPr/>
                    <a:lstStyle/>
                    <a:p>
                      <a:pPr marL="0" marR="0" algn="l">
                        <a:lnSpc>
                          <a:spcPct val="107000"/>
                        </a:lnSpc>
                        <a:spcBef>
                          <a:spcPts val="100"/>
                        </a:spcBef>
                        <a:spcAft>
                          <a:spcPts val="100"/>
                        </a:spcAft>
                      </a:pPr>
                      <a:r>
                        <a:rPr lang="en-US" sz="800">
                          <a:latin typeface="Arial" pitchFamily="34" charset="0"/>
                          <a:ea typeface="Calibri"/>
                          <a:cs typeface="Arial" pitchFamily="34" charset="0"/>
                        </a:rPr>
                        <a:t>Rural</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100"/>
                        </a:spcBef>
                        <a:spcAft>
                          <a:spcPts val="100"/>
                        </a:spcAft>
                      </a:pPr>
                      <a:r>
                        <a:rPr lang="en-US" sz="800">
                          <a:latin typeface="Arial" pitchFamily="34" charset="0"/>
                          <a:ea typeface="Calibri"/>
                          <a:cs typeface="Arial" pitchFamily="34" charset="0"/>
                        </a:rPr>
                        <a:t>Rural Residential (RR)</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8440" algn="r">
                        <a:lnSpc>
                          <a:spcPct val="107000"/>
                        </a:lnSpc>
                        <a:spcBef>
                          <a:spcPts val="100"/>
                        </a:spcBef>
                        <a:spcAft>
                          <a:spcPts val="100"/>
                        </a:spcAft>
                      </a:pPr>
                      <a:r>
                        <a:rPr lang="en-US" sz="800">
                          <a:latin typeface="Arial" pitchFamily="34" charset="0"/>
                          <a:ea typeface="Calibri"/>
                          <a:cs typeface="Arial" pitchFamily="34" charset="0"/>
                        </a:rPr>
                        <a:t>1,173.53</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algn="ctr">
                        <a:lnSpc>
                          <a:spcPct val="107000"/>
                        </a:lnSpc>
                        <a:spcBef>
                          <a:spcPts val="100"/>
                        </a:spcBef>
                        <a:spcAft>
                          <a:spcPts val="100"/>
                        </a:spcAft>
                      </a:pPr>
                      <a:r>
                        <a:rPr lang="en-US" sz="800">
                          <a:latin typeface="Arial" pitchFamily="34" charset="0"/>
                          <a:ea typeface="Calibri"/>
                          <a:cs typeface="Arial" pitchFamily="34" charset="0"/>
                        </a:rPr>
                        <a:t>5.07%</a:t>
                      </a:r>
                    </a:p>
                  </a:txBody>
                  <a:tcPr marL="7699" marR="7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0567">
                <a:tc vMerge="1">
                  <a:txBody>
                    <a:bodyPr/>
                    <a:lstStyle/>
                    <a:p>
                      <a:endParaRPr lang="en-US"/>
                    </a:p>
                  </a:txBody>
                  <a:tcPr/>
                </a:tc>
                <a:tc>
                  <a:txBody>
                    <a:bodyPr/>
                    <a:lstStyle/>
                    <a:p>
                      <a:pPr marL="0" marR="0" algn="l">
                        <a:lnSpc>
                          <a:spcPct val="107000"/>
                        </a:lnSpc>
                        <a:spcBef>
                          <a:spcPts val="100"/>
                        </a:spcBef>
                        <a:spcAft>
                          <a:spcPts val="100"/>
                        </a:spcAft>
                      </a:pPr>
                      <a:r>
                        <a:rPr lang="en-US" sz="800">
                          <a:latin typeface="Arial" pitchFamily="34" charset="0"/>
                          <a:ea typeface="Calibri"/>
                          <a:cs typeface="Arial" pitchFamily="34" charset="0"/>
                        </a:rPr>
                        <a:t>Rural Mountainous (RM)</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8440" algn="r">
                        <a:lnSpc>
                          <a:spcPct val="107000"/>
                        </a:lnSpc>
                        <a:spcBef>
                          <a:spcPts val="100"/>
                        </a:spcBef>
                        <a:spcAft>
                          <a:spcPts val="100"/>
                        </a:spcAft>
                      </a:pPr>
                      <a:r>
                        <a:rPr lang="en-US" sz="800">
                          <a:latin typeface="Arial" pitchFamily="34" charset="0"/>
                          <a:ea typeface="Calibri"/>
                          <a:cs typeface="Arial" pitchFamily="34" charset="0"/>
                        </a:rPr>
                        <a:t>1,621.81</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algn="ctr">
                        <a:lnSpc>
                          <a:spcPct val="107000"/>
                        </a:lnSpc>
                        <a:spcBef>
                          <a:spcPts val="100"/>
                        </a:spcBef>
                        <a:spcAft>
                          <a:spcPts val="100"/>
                        </a:spcAft>
                      </a:pPr>
                      <a:r>
                        <a:rPr lang="en-US" sz="800">
                          <a:latin typeface="Arial" pitchFamily="34" charset="0"/>
                          <a:ea typeface="Calibri"/>
                          <a:cs typeface="Arial" pitchFamily="34" charset="0"/>
                        </a:rPr>
                        <a:t>7.00%</a:t>
                      </a:r>
                    </a:p>
                  </a:txBody>
                  <a:tcPr marL="7699" marR="7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2297">
                <a:tc vMerge="1">
                  <a:txBody>
                    <a:bodyPr/>
                    <a:lstStyle/>
                    <a:p>
                      <a:endParaRPr lang="en-US"/>
                    </a:p>
                  </a:txBody>
                  <a:tcPr/>
                </a:tc>
                <a:tc>
                  <a:txBody>
                    <a:bodyPr/>
                    <a:lstStyle/>
                    <a:p>
                      <a:pPr marL="0" marR="0" algn="l">
                        <a:lnSpc>
                          <a:spcPct val="107000"/>
                        </a:lnSpc>
                        <a:spcBef>
                          <a:spcPts val="100"/>
                        </a:spcBef>
                        <a:spcAft>
                          <a:spcPts val="100"/>
                        </a:spcAft>
                      </a:pPr>
                      <a:r>
                        <a:rPr lang="en-US" sz="800">
                          <a:latin typeface="Arial" pitchFamily="34" charset="0"/>
                          <a:ea typeface="Calibri"/>
                          <a:cs typeface="Arial" pitchFamily="34" charset="0"/>
                        </a:rPr>
                        <a:t>Rural Desert (RD)</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8440" algn="r">
                        <a:lnSpc>
                          <a:spcPct val="107000"/>
                        </a:lnSpc>
                        <a:spcBef>
                          <a:spcPts val="100"/>
                        </a:spcBef>
                        <a:spcAft>
                          <a:spcPts val="100"/>
                        </a:spcAft>
                      </a:pPr>
                      <a:r>
                        <a:rPr lang="en-US" sz="800">
                          <a:latin typeface="Arial" pitchFamily="34" charset="0"/>
                          <a:ea typeface="Calibri"/>
                          <a:cs typeface="Arial" pitchFamily="34" charset="0"/>
                        </a:rPr>
                        <a:t>0.00</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algn="ctr">
                        <a:lnSpc>
                          <a:spcPct val="107000"/>
                        </a:lnSpc>
                        <a:spcBef>
                          <a:spcPts val="100"/>
                        </a:spcBef>
                        <a:spcAft>
                          <a:spcPts val="100"/>
                        </a:spcAft>
                      </a:pPr>
                      <a:r>
                        <a:rPr lang="en-US" sz="800">
                          <a:latin typeface="Arial" pitchFamily="34" charset="0"/>
                          <a:ea typeface="Calibri"/>
                          <a:cs typeface="Arial" pitchFamily="34" charset="0"/>
                        </a:rPr>
                        <a:t>0.00%</a:t>
                      </a:r>
                    </a:p>
                  </a:txBody>
                  <a:tcPr marL="7699" marR="7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0567">
                <a:tc rowSpan="3">
                  <a:txBody>
                    <a:bodyPr/>
                    <a:lstStyle/>
                    <a:p>
                      <a:pPr marL="0" marR="0" algn="l">
                        <a:lnSpc>
                          <a:spcPct val="107000"/>
                        </a:lnSpc>
                        <a:spcBef>
                          <a:spcPts val="100"/>
                        </a:spcBef>
                        <a:spcAft>
                          <a:spcPts val="100"/>
                        </a:spcAft>
                      </a:pPr>
                      <a:r>
                        <a:rPr lang="en-US" sz="800">
                          <a:latin typeface="Arial" pitchFamily="34" charset="0"/>
                          <a:ea typeface="Calibri"/>
                          <a:cs typeface="Arial" pitchFamily="34" charset="0"/>
                        </a:rPr>
                        <a:t>Rural Community </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100"/>
                        </a:spcBef>
                        <a:spcAft>
                          <a:spcPts val="100"/>
                        </a:spcAft>
                      </a:pPr>
                      <a:r>
                        <a:rPr lang="en-US" sz="800">
                          <a:latin typeface="Arial" pitchFamily="34" charset="0"/>
                          <a:ea typeface="Calibri"/>
                          <a:cs typeface="Arial" pitchFamily="34" charset="0"/>
                        </a:rPr>
                        <a:t>Estate Density Residential (RC-EDR)</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8440" algn="r">
                        <a:lnSpc>
                          <a:spcPct val="107000"/>
                        </a:lnSpc>
                        <a:spcBef>
                          <a:spcPts val="100"/>
                        </a:spcBef>
                        <a:spcAft>
                          <a:spcPts val="100"/>
                        </a:spcAft>
                      </a:pPr>
                      <a:r>
                        <a:rPr lang="en-US" sz="800">
                          <a:latin typeface="Arial" pitchFamily="34" charset="0"/>
                          <a:ea typeface="Calibri"/>
                          <a:cs typeface="Arial" pitchFamily="34" charset="0"/>
                        </a:rPr>
                        <a:t>1,424.90</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algn="ctr">
                        <a:lnSpc>
                          <a:spcPct val="107000"/>
                        </a:lnSpc>
                        <a:spcBef>
                          <a:spcPts val="100"/>
                        </a:spcBef>
                        <a:spcAft>
                          <a:spcPts val="100"/>
                        </a:spcAft>
                      </a:pPr>
                      <a:r>
                        <a:rPr lang="en-US" sz="800">
                          <a:latin typeface="Arial" pitchFamily="34" charset="0"/>
                          <a:ea typeface="Calibri"/>
                          <a:cs typeface="Arial" pitchFamily="34" charset="0"/>
                        </a:rPr>
                        <a:t>6.15%</a:t>
                      </a:r>
                    </a:p>
                  </a:txBody>
                  <a:tcPr marL="7699" marR="7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42297">
                <a:tc vMerge="1">
                  <a:txBody>
                    <a:bodyPr/>
                    <a:lstStyle/>
                    <a:p>
                      <a:endParaRPr lang="en-US"/>
                    </a:p>
                  </a:txBody>
                  <a:tcPr/>
                </a:tc>
                <a:tc>
                  <a:txBody>
                    <a:bodyPr/>
                    <a:lstStyle/>
                    <a:p>
                      <a:pPr marL="0" marR="0" algn="l">
                        <a:lnSpc>
                          <a:spcPct val="107000"/>
                        </a:lnSpc>
                        <a:spcBef>
                          <a:spcPts val="100"/>
                        </a:spcBef>
                        <a:spcAft>
                          <a:spcPts val="100"/>
                        </a:spcAft>
                      </a:pPr>
                      <a:r>
                        <a:rPr lang="en-US" sz="800">
                          <a:latin typeface="Arial" pitchFamily="34" charset="0"/>
                          <a:ea typeface="Calibri"/>
                          <a:cs typeface="Arial" pitchFamily="34" charset="0"/>
                        </a:rPr>
                        <a:t>Very Low Density Residential (RC-VLDR)</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8440" algn="r">
                        <a:lnSpc>
                          <a:spcPct val="107000"/>
                        </a:lnSpc>
                        <a:spcBef>
                          <a:spcPts val="100"/>
                        </a:spcBef>
                        <a:spcAft>
                          <a:spcPts val="100"/>
                        </a:spcAft>
                      </a:pPr>
                      <a:r>
                        <a:rPr lang="en-US" sz="800">
                          <a:latin typeface="Arial" pitchFamily="34" charset="0"/>
                          <a:ea typeface="Calibri"/>
                          <a:cs typeface="Arial" pitchFamily="34" charset="0"/>
                        </a:rPr>
                        <a:t>0.00</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algn="ctr">
                        <a:lnSpc>
                          <a:spcPct val="107000"/>
                        </a:lnSpc>
                        <a:spcBef>
                          <a:spcPts val="100"/>
                        </a:spcBef>
                        <a:spcAft>
                          <a:spcPts val="100"/>
                        </a:spcAft>
                      </a:pPr>
                      <a:r>
                        <a:rPr lang="en-US" sz="800">
                          <a:latin typeface="Arial" pitchFamily="34" charset="0"/>
                          <a:ea typeface="Calibri"/>
                          <a:cs typeface="Arial" pitchFamily="34" charset="0"/>
                        </a:rPr>
                        <a:t>0.00%</a:t>
                      </a:r>
                    </a:p>
                  </a:txBody>
                  <a:tcPr marL="7699" marR="7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42297">
                <a:tc vMerge="1">
                  <a:txBody>
                    <a:bodyPr/>
                    <a:lstStyle/>
                    <a:p>
                      <a:endParaRPr lang="en-US"/>
                    </a:p>
                  </a:txBody>
                  <a:tcPr/>
                </a:tc>
                <a:tc>
                  <a:txBody>
                    <a:bodyPr/>
                    <a:lstStyle/>
                    <a:p>
                      <a:pPr marL="0" marR="0" algn="l">
                        <a:lnSpc>
                          <a:spcPct val="107000"/>
                        </a:lnSpc>
                        <a:spcBef>
                          <a:spcPts val="100"/>
                        </a:spcBef>
                        <a:spcAft>
                          <a:spcPts val="100"/>
                        </a:spcAft>
                      </a:pPr>
                      <a:r>
                        <a:rPr lang="en-US" sz="800" dirty="0">
                          <a:latin typeface="Arial" pitchFamily="34" charset="0"/>
                          <a:ea typeface="Calibri"/>
                          <a:cs typeface="Arial" pitchFamily="34" charset="0"/>
                        </a:rPr>
                        <a:t>Low Density Residential (RC-LDR)</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8440" algn="r">
                        <a:lnSpc>
                          <a:spcPct val="107000"/>
                        </a:lnSpc>
                        <a:spcBef>
                          <a:spcPts val="100"/>
                        </a:spcBef>
                        <a:spcAft>
                          <a:spcPts val="100"/>
                        </a:spcAft>
                      </a:pPr>
                      <a:r>
                        <a:rPr lang="en-US" sz="800">
                          <a:latin typeface="Arial" pitchFamily="34" charset="0"/>
                          <a:ea typeface="Calibri"/>
                          <a:cs typeface="Arial" pitchFamily="34" charset="0"/>
                        </a:rPr>
                        <a:t>0.00</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algn="ctr">
                        <a:lnSpc>
                          <a:spcPct val="107000"/>
                        </a:lnSpc>
                        <a:spcBef>
                          <a:spcPts val="100"/>
                        </a:spcBef>
                        <a:spcAft>
                          <a:spcPts val="100"/>
                        </a:spcAft>
                      </a:pPr>
                      <a:r>
                        <a:rPr lang="en-US" sz="800">
                          <a:latin typeface="Arial" pitchFamily="34" charset="0"/>
                          <a:ea typeface="Calibri"/>
                          <a:cs typeface="Arial" pitchFamily="34" charset="0"/>
                        </a:rPr>
                        <a:t>0.00%</a:t>
                      </a:r>
                    </a:p>
                  </a:txBody>
                  <a:tcPr marL="7699" marR="7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42297">
                <a:tc rowSpan="6">
                  <a:txBody>
                    <a:bodyPr/>
                    <a:lstStyle/>
                    <a:p>
                      <a:pPr marL="0" marR="0" algn="l">
                        <a:lnSpc>
                          <a:spcPct val="107000"/>
                        </a:lnSpc>
                        <a:spcBef>
                          <a:spcPts val="100"/>
                        </a:spcBef>
                        <a:spcAft>
                          <a:spcPts val="100"/>
                        </a:spcAft>
                      </a:pPr>
                      <a:r>
                        <a:rPr lang="en-US" sz="800">
                          <a:latin typeface="Arial" pitchFamily="34" charset="0"/>
                          <a:ea typeface="Calibri"/>
                          <a:cs typeface="Arial" pitchFamily="34" charset="0"/>
                        </a:rPr>
                        <a:t>Open Space</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100"/>
                        </a:spcBef>
                        <a:spcAft>
                          <a:spcPts val="100"/>
                        </a:spcAft>
                      </a:pPr>
                      <a:r>
                        <a:rPr lang="en-US" sz="800" dirty="0">
                          <a:latin typeface="Arial" pitchFamily="34" charset="0"/>
                          <a:ea typeface="Calibri"/>
                          <a:cs typeface="Arial" pitchFamily="34" charset="0"/>
                        </a:rPr>
                        <a:t>Conservation (C)</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8440" algn="r">
                        <a:lnSpc>
                          <a:spcPct val="107000"/>
                        </a:lnSpc>
                        <a:spcBef>
                          <a:spcPts val="100"/>
                        </a:spcBef>
                        <a:spcAft>
                          <a:spcPts val="100"/>
                        </a:spcAft>
                      </a:pPr>
                      <a:r>
                        <a:rPr lang="en-US" sz="800">
                          <a:latin typeface="Arial" pitchFamily="34" charset="0"/>
                          <a:ea typeface="Calibri"/>
                          <a:cs typeface="Arial" pitchFamily="34" charset="0"/>
                        </a:rPr>
                        <a:t>986.71</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algn="ctr">
                        <a:lnSpc>
                          <a:spcPct val="107000"/>
                        </a:lnSpc>
                        <a:spcBef>
                          <a:spcPts val="100"/>
                        </a:spcBef>
                        <a:spcAft>
                          <a:spcPts val="100"/>
                        </a:spcAft>
                      </a:pPr>
                      <a:r>
                        <a:rPr lang="en-US" sz="800">
                          <a:latin typeface="Arial" pitchFamily="34" charset="0"/>
                          <a:ea typeface="Calibri"/>
                          <a:cs typeface="Arial" pitchFamily="34" charset="0"/>
                        </a:rPr>
                        <a:t>4.26%</a:t>
                      </a:r>
                    </a:p>
                  </a:txBody>
                  <a:tcPr marL="7699" marR="7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70567">
                <a:tc vMerge="1">
                  <a:txBody>
                    <a:bodyPr/>
                    <a:lstStyle/>
                    <a:p>
                      <a:endParaRPr lang="en-US"/>
                    </a:p>
                  </a:txBody>
                  <a:tcPr/>
                </a:tc>
                <a:tc>
                  <a:txBody>
                    <a:bodyPr/>
                    <a:lstStyle/>
                    <a:p>
                      <a:pPr marL="0" marR="0" algn="l">
                        <a:lnSpc>
                          <a:spcPct val="107000"/>
                        </a:lnSpc>
                        <a:spcBef>
                          <a:spcPts val="100"/>
                        </a:spcBef>
                        <a:spcAft>
                          <a:spcPts val="100"/>
                        </a:spcAft>
                      </a:pPr>
                      <a:r>
                        <a:rPr lang="en-US" sz="800" dirty="0">
                          <a:latin typeface="Arial" pitchFamily="34" charset="0"/>
                          <a:ea typeface="Calibri"/>
                          <a:cs typeface="Arial" pitchFamily="34" charset="0"/>
                        </a:rPr>
                        <a:t>Conservation Habitat (CH)</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8440" algn="r">
                        <a:lnSpc>
                          <a:spcPct val="107000"/>
                        </a:lnSpc>
                        <a:spcBef>
                          <a:spcPts val="100"/>
                        </a:spcBef>
                        <a:spcAft>
                          <a:spcPts val="100"/>
                        </a:spcAft>
                      </a:pPr>
                      <a:r>
                        <a:rPr lang="en-US" sz="800">
                          <a:latin typeface="Arial" pitchFamily="34" charset="0"/>
                          <a:ea typeface="Calibri"/>
                          <a:cs typeface="Arial" pitchFamily="34" charset="0"/>
                        </a:rPr>
                        <a:t>3,000.38</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algn="ctr">
                        <a:lnSpc>
                          <a:spcPct val="107000"/>
                        </a:lnSpc>
                        <a:spcBef>
                          <a:spcPts val="100"/>
                        </a:spcBef>
                        <a:spcAft>
                          <a:spcPts val="100"/>
                        </a:spcAft>
                      </a:pPr>
                      <a:r>
                        <a:rPr lang="en-US" sz="800">
                          <a:latin typeface="Arial" pitchFamily="34" charset="0"/>
                          <a:ea typeface="Calibri"/>
                          <a:cs typeface="Arial" pitchFamily="34" charset="0"/>
                        </a:rPr>
                        <a:t>12.96%</a:t>
                      </a:r>
                    </a:p>
                  </a:txBody>
                  <a:tcPr marL="7699" marR="7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70567">
                <a:tc vMerge="1">
                  <a:txBody>
                    <a:bodyPr/>
                    <a:lstStyle/>
                    <a:p>
                      <a:endParaRPr lang="en-US"/>
                    </a:p>
                  </a:txBody>
                  <a:tcPr/>
                </a:tc>
                <a:tc>
                  <a:txBody>
                    <a:bodyPr/>
                    <a:lstStyle/>
                    <a:p>
                      <a:pPr marL="0" marR="0" algn="l">
                        <a:lnSpc>
                          <a:spcPct val="107000"/>
                        </a:lnSpc>
                        <a:spcBef>
                          <a:spcPts val="100"/>
                        </a:spcBef>
                        <a:spcAft>
                          <a:spcPts val="100"/>
                        </a:spcAft>
                      </a:pPr>
                      <a:r>
                        <a:rPr lang="en-US" sz="800">
                          <a:latin typeface="Arial" pitchFamily="34" charset="0"/>
                          <a:ea typeface="Calibri"/>
                          <a:cs typeface="Arial" pitchFamily="34" charset="0"/>
                        </a:rPr>
                        <a:t>Water (W)</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8440" algn="r">
                        <a:lnSpc>
                          <a:spcPct val="107000"/>
                        </a:lnSpc>
                        <a:spcBef>
                          <a:spcPts val="100"/>
                        </a:spcBef>
                        <a:spcAft>
                          <a:spcPts val="100"/>
                        </a:spcAft>
                      </a:pPr>
                      <a:r>
                        <a:rPr lang="en-US" sz="800">
                          <a:latin typeface="Arial" pitchFamily="34" charset="0"/>
                          <a:ea typeface="Calibri"/>
                          <a:cs typeface="Arial" pitchFamily="34" charset="0"/>
                        </a:rPr>
                        <a:t>2,705.38</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algn="ctr">
                        <a:lnSpc>
                          <a:spcPct val="107000"/>
                        </a:lnSpc>
                        <a:spcBef>
                          <a:spcPts val="100"/>
                        </a:spcBef>
                        <a:spcAft>
                          <a:spcPts val="100"/>
                        </a:spcAft>
                      </a:pPr>
                      <a:r>
                        <a:rPr lang="en-US" sz="800">
                          <a:latin typeface="Arial" pitchFamily="34" charset="0"/>
                          <a:ea typeface="Calibri"/>
                          <a:cs typeface="Arial" pitchFamily="34" charset="0"/>
                        </a:rPr>
                        <a:t>11.68%</a:t>
                      </a:r>
                    </a:p>
                  </a:txBody>
                  <a:tcPr marL="7699" marR="7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70567">
                <a:tc vMerge="1">
                  <a:txBody>
                    <a:bodyPr/>
                    <a:lstStyle/>
                    <a:p>
                      <a:endParaRPr lang="en-US"/>
                    </a:p>
                  </a:txBody>
                  <a:tcPr/>
                </a:tc>
                <a:tc>
                  <a:txBody>
                    <a:bodyPr/>
                    <a:lstStyle/>
                    <a:p>
                      <a:pPr marL="0" marR="0" algn="l">
                        <a:lnSpc>
                          <a:spcPct val="107000"/>
                        </a:lnSpc>
                        <a:spcBef>
                          <a:spcPts val="100"/>
                        </a:spcBef>
                        <a:spcAft>
                          <a:spcPts val="100"/>
                        </a:spcAft>
                      </a:pPr>
                      <a:r>
                        <a:rPr lang="en-US" sz="800">
                          <a:latin typeface="Arial" pitchFamily="34" charset="0"/>
                          <a:ea typeface="Calibri"/>
                          <a:cs typeface="Arial" pitchFamily="34" charset="0"/>
                        </a:rPr>
                        <a:t>Recreation (R)</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8440" algn="r">
                        <a:lnSpc>
                          <a:spcPct val="107000"/>
                        </a:lnSpc>
                        <a:spcBef>
                          <a:spcPts val="100"/>
                        </a:spcBef>
                        <a:spcAft>
                          <a:spcPts val="100"/>
                        </a:spcAft>
                      </a:pPr>
                      <a:r>
                        <a:rPr lang="en-US" sz="800">
                          <a:latin typeface="Arial" pitchFamily="34" charset="0"/>
                          <a:ea typeface="Calibri"/>
                          <a:cs typeface="Arial" pitchFamily="34" charset="0"/>
                        </a:rPr>
                        <a:t>1,616.74</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algn="ctr">
                        <a:lnSpc>
                          <a:spcPct val="107000"/>
                        </a:lnSpc>
                        <a:spcBef>
                          <a:spcPts val="100"/>
                        </a:spcBef>
                        <a:spcAft>
                          <a:spcPts val="100"/>
                        </a:spcAft>
                      </a:pPr>
                      <a:r>
                        <a:rPr lang="en-US" sz="800">
                          <a:latin typeface="Arial" pitchFamily="34" charset="0"/>
                          <a:ea typeface="Calibri"/>
                          <a:cs typeface="Arial" pitchFamily="34" charset="0"/>
                        </a:rPr>
                        <a:t>6.98%</a:t>
                      </a:r>
                    </a:p>
                  </a:txBody>
                  <a:tcPr marL="7699" marR="7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42297">
                <a:tc vMerge="1">
                  <a:txBody>
                    <a:bodyPr/>
                    <a:lstStyle/>
                    <a:p>
                      <a:endParaRPr lang="en-US"/>
                    </a:p>
                  </a:txBody>
                  <a:tcPr/>
                </a:tc>
                <a:tc>
                  <a:txBody>
                    <a:bodyPr/>
                    <a:lstStyle/>
                    <a:p>
                      <a:pPr marL="0" marR="0" algn="l">
                        <a:lnSpc>
                          <a:spcPct val="107000"/>
                        </a:lnSpc>
                        <a:spcBef>
                          <a:spcPts val="100"/>
                        </a:spcBef>
                        <a:spcAft>
                          <a:spcPts val="100"/>
                        </a:spcAft>
                      </a:pPr>
                      <a:r>
                        <a:rPr lang="en-US" sz="800">
                          <a:latin typeface="Arial" pitchFamily="34" charset="0"/>
                          <a:ea typeface="Calibri"/>
                          <a:cs typeface="Arial" pitchFamily="34" charset="0"/>
                        </a:rPr>
                        <a:t>Rural (RUR)</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8440" algn="r">
                        <a:lnSpc>
                          <a:spcPct val="107000"/>
                        </a:lnSpc>
                        <a:spcBef>
                          <a:spcPts val="100"/>
                        </a:spcBef>
                        <a:spcAft>
                          <a:spcPts val="100"/>
                        </a:spcAft>
                      </a:pPr>
                      <a:r>
                        <a:rPr lang="en-US" sz="800">
                          <a:latin typeface="Arial" pitchFamily="34" charset="0"/>
                          <a:ea typeface="Calibri"/>
                          <a:cs typeface="Arial" pitchFamily="34" charset="0"/>
                        </a:rPr>
                        <a:t>0.00</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algn="ctr">
                        <a:lnSpc>
                          <a:spcPct val="107000"/>
                        </a:lnSpc>
                        <a:spcBef>
                          <a:spcPts val="100"/>
                        </a:spcBef>
                        <a:spcAft>
                          <a:spcPts val="100"/>
                        </a:spcAft>
                      </a:pPr>
                      <a:r>
                        <a:rPr lang="en-US" sz="800">
                          <a:latin typeface="Arial" pitchFamily="34" charset="0"/>
                          <a:ea typeface="Calibri"/>
                          <a:cs typeface="Arial" pitchFamily="34" charset="0"/>
                        </a:rPr>
                        <a:t>0.00%</a:t>
                      </a:r>
                    </a:p>
                  </a:txBody>
                  <a:tcPr marL="7699" marR="7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42297">
                <a:tc vMerge="1">
                  <a:txBody>
                    <a:bodyPr/>
                    <a:lstStyle/>
                    <a:p>
                      <a:endParaRPr lang="en-US"/>
                    </a:p>
                  </a:txBody>
                  <a:tcPr/>
                </a:tc>
                <a:tc>
                  <a:txBody>
                    <a:bodyPr/>
                    <a:lstStyle/>
                    <a:p>
                      <a:pPr marL="0" marR="0" algn="l">
                        <a:lnSpc>
                          <a:spcPct val="107000"/>
                        </a:lnSpc>
                        <a:spcBef>
                          <a:spcPts val="100"/>
                        </a:spcBef>
                        <a:spcAft>
                          <a:spcPts val="100"/>
                        </a:spcAft>
                      </a:pPr>
                      <a:r>
                        <a:rPr lang="en-US" sz="800">
                          <a:latin typeface="Arial" pitchFamily="34" charset="0"/>
                          <a:ea typeface="Calibri"/>
                          <a:cs typeface="Arial" pitchFamily="34" charset="0"/>
                        </a:rPr>
                        <a:t>Mineral Resources (MR)</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8440" algn="r">
                        <a:lnSpc>
                          <a:spcPct val="107000"/>
                        </a:lnSpc>
                        <a:spcBef>
                          <a:spcPts val="100"/>
                        </a:spcBef>
                        <a:spcAft>
                          <a:spcPts val="100"/>
                        </a:spcAft>
                      </a:pPr>
                      <a:r>
                        <a:rPr lang="en-US" sz="800">
                          <a:latin typeface="Arial" pitchFamily="34" charset="0"/>
                          <a:ea typeface="Calibri"/>
                          <a:cs typeface="Arial" pitchFamily="34" charset="0"/>
                        </a:rPr>
                        <a:t>0.00</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algn="ctr">
                        <a:lnSpc>
                          <a:spcPct val="107000"/>
                        </a:lnSpc>
                        <a:spcBef>
                          <a:spcPts val="100"/>
                        </a:spcBef>
                        <a:spcAft>
                          <a:spcPts val="100"/>
                        </a:spcAft>
                      </a:pPr>
                      <a:r>
                        <a:rPr lang="en-US" sz="800">
                          <a:latin typeface="Arial" pitchFamily="34" charset="0"/>
                          <a:ea typeface="Calibri"/>
                          <a:cs typeface="Arial" pitchFamily="34" charset="0"/>
                        </a:rPr>
                        <a:t>0.00%</a:t>
                      </a:r>
                    </a:p>
                  </a:txBody>
                  <a:tcPr marL="7699" marR="7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42297">
                <a:tc rowSpan="17">
                  <a:txBody>
                    <a:bodyPr/>
                    <a:lstStyle/>
                    <a:p>
                      <a:pPr marL="0" marR="0" algn="l">
                        <a:lnSpc>
                          <a:spcPct val="107000"/>
                        </a:lnSpc>
                        <a:spcBef>
                          <a:spcPts val="100"/>
                        </a:spcBef>
                        <a:spcAft>
                          <a:spcPts val="100"/>
                        </a:spcAft>
                      </a:pPr>
                      <a:r>
                        <a:rPr lang="en-US" sz="800" dirty="0">
                          <a:latin typeface="Arial" pitchFamily="34" charset="0"/>
                          <a:ea typeface="Calibri"/>
                          <a:cs typeface="Arial" pitchFamily="34" charset="0"/>
                        </a:rPr>
                        <a:t>Community Development</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100"/>
                        </a:spcBef>
                        <a:spcAft>
                          <a:spcPts val="100"/>
                        </a:spcAft>
                      </a:pPr>
                      <a:r>
                        <a:rPr lang="en-US" sz="800">
                          <a:latin typeface="Arial" pitchFamily="34" charset="0"/>
                          <a:ea typeface="Calibri"/>
                          <a:cs typeface="Arial" pitchFamily="34" charset="0"/>
                        </a:rPr>
                        <a:t>Estate Density Residential (EDR)</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8440" algn="r">
                        <a:lnSpc>
                          <a:spcPct val="107000"/>
                        </a:lnSpc>
                        <a:spcBef>
                          <a:spcPts val="100"/>
                        </a:spcBef>
                        <a:spcAft>
                          <a:spcPts val="100"/>
                        </a:spcAft>
                      </a:pPr>
                      <a:r>
                        <a:rPr lang="en-US" sz="800">
                          <a:latin typeface="Arial" pitchFamily="34" charset="0"/>
                          <a:ea typeface="Calibri"/>
                          <a:cs typeface="Arial" pitchFamily="34" charset="0"/>
                        </a:rPr>
                        <a:t>741.50</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algn="ctr">
                        <a:lnSpc>
                          <a:spcPct val="107000"/>
                        </a:lnSpc>
                        <a:spcBef>
                          <a:spcPts val="100"/>
                        </a:spcBef>
                        <a:spcAft>
                          <a:spcPts val="100"/>
                        </a:spcAft>
                      </a:pPr>
                      <a:r>
                        <a:rPr lang="en-US" sz="800">
                          <a:latin typeface="Arial" pitchFamily="34" charset="0"/>
                          <a:ea typeface="Calibri"/>
                          <a:cs typeface="Arial" pitchFamily="34" charset="0"/>
                        </a:rPr>
                        <a:t>3.20%</a:t>
                      </a:r>
                    </a:p>
                  </a:txBody>
                  <a:tcPr marL="7699" marR="7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42297">
                <a:tc vMerge="1">
                  <a:txBody>
                    <a:bodyPr/>
                    <a:lstStyle/>
                    <a:p>
                      <a:endParaRPr lang="en-US"/>
                    </a:p>
                  </a:txBody>
                  <a:tcPr/>
                </a:tc>
                <a:tc>
                  <a:txBody>
                    <a:bodyPr/>
                    <a:lstStyle/>
                    <a:p>
                      <a:pPr marL="0" marR="0" algn="l">
                        <a:lnSpc>
                          <a:spcPct val="107000"/>
                        </a:lnSpc>
                        <a:spcBef>
                          <a:spcPts val="100"/>
                        </a:spcBef>
                        <a:spcAft>
                          <a:spcPts val="100"/>
                        </a:spcAft>
                      </a:pPr>
                      <a:r>
                        <a:rPr lang="en-US" sz="800">
                          <a:latin typeface="Arial" pitchFamily="34" charset="0"/>
                          <a:ea typeface="Calibri"/>
                          <a:cs typeface="Arial" pitchFamily="34" charset="0"/>
                        </a:rPr>
                        <a:t>Very Low Density Residential (VLDR)</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8440" algn="r">
                        <a:lnSpc>
                          <a:spcPct val="107000"/>
                        </a:lnSpc>
                        <a:spcBef>
                          <a:spcPts val="100"/>
                        </a:spcBef>
                        <a:spcAft>
                          <a:spcPts val="100"/>
                        </a:spcAft>
                      </a:pPr>
                      <a:r>
                        <a:rPr lang="en-US" sz="800">
                          <a:latin typeface="Arial" pitchFamily="34" charset="0"/>
                          <a:ea typeface="Calibri"/>
                          <a:cs typeface="Arial" pitchFamily="34" charset="0"/>
                        </a:rPr>
                        <a:t>313.67</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algn="ctr">
                        <a:lnSpc>
                          <a:spcPct val="107000"/>
                        </a:lnSpc>
                        <a:spcBef>
                          <a:spcPts val="100"/>
                        </a:spcBef>
                        <a:spcAft>
                          <a:spcPts val="100"/>
                        </a:spcAft>
                      </a:pPr>
                      <a:r>
                        <a:rPr lang="en-US" sz="800">
                          <a:latin typeface="Arial" pitchFamily="34" charset="0"/>
                          <a:ea typeface="Calibri"/>
                          <a:cs typeface="Arial" pitchFamily="34" charset="0"/>
                        </a:rPr>
                        <a:t>1.35%</a:t>
                      </a:r>
                    </a:p>
                  </a:txBody>
                  <a:tcPr marL="7699" marR="7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42297">
                <a:tc vMerge="1">
                  <a:txBody>
                    <a:bodyPr/>
                    <a:lstStyle/>
                    <a:p>
                      <a:endParaRPr lang="en-US"/>
                    </a:p>
                  </a:txBody>
                  <a:tcPr/>
                </a:tc>
                <a:tc>
                  <a:txBody>
                    <a:bodyPr/>
                    <a:lstStyle/>
                    <a:p>
                      <a:pPr marL="0" marR="0" algn="l">
                        <a:lnSpc>
                          <a:spcPct val="107000"/>
                        </a:lnSpc>
                        <a:spcBef>
                          <a:spcPts val="100"/>
                        </a:spcBef>
                        <a:spcAft>
                          <a:spcPts val="100"/>
                        </a:spcAft>
                      </a:pPr>
                      <a:r>
                        <a:rPr lang="en-US" sz="800">
                          <a:latin typeface="Arial" pitchFamily="34" charset="0"/>
                          <a:ea typeface="Calibri"/>
                          <a:cs typeface="Arial" pitchFamily="34" charset="0"/>
                        </a:rPr>
                        <a:t>Low Density Residential (LDR)</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8440" algn="r">
                        <a:lnSpc>
                          <a:spcPct val="107000"/>
                        </a:lnSpc>
                        <a:spcBef>
                          <a:spcPts val="100"/>
                        </a:spcBef>
                        <a:spcAft>
                          <a:spcPts val="100"/>
                        </a:spcAft>
                      </a:pPr>
                      <a:r>
                        <a:rPr lang="en-US" sz="800">
                          <a:latin typeface="Arial" pitchFamily="34" charset="0"/>
                          <a:ea typeface="Calibri"/>
                          <a:cs typeface="Arial" pitchFamily="34" charset="0"/>
                        </a:rPr>
                        <a:t>500.11</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algn="ctr">
                        <a:lnSpc>
                          <a:spcPct val="107000"/>
                        </a:lnSpc>
                        <a:spcBef>
                          <a:spcPts val="100"/>
                        </a:spcBef>
                        <a:spcAft>
                          <a:spcPts val="100"/>
                        </a:spcAft>
                      </a:pPr>
                      <a:r>
                        <a:rPr lang="en-US" sz="800">
                          <a:latin typeface="Arial" pitchFamily="34" charset="0"/>
                          <a:ea typeface="Calibri"/>
                          <a:cs typeface="Arial" pitchFamily="34" charset="0"/>
                        </a:rPr>
                        <a:t>2.16%</a:t>
                      </a:r>
                    </a:p>
                  </a:txBody>
                  <a:tcPr marL="7699" marR="7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70567">
                <a:tc vMerge="1">
                  <a:txBody>
                    <a:bodyPr/>
                    <a:lstStyle/>
                    <a:p>
                      <a:endParaRPr lang="en-US"/>
                    </a:p>
                  </a:txBody>
                  <a:tcPr/>
                </a:tc>
                <a:tc>
                  <a:txBody>
                    <a:bodyPr/>
                    <a:lstStyle/>
                    <a:p>
                      <a:pPr marL="0" marR="0" algn="l">
                        <a:lnSpc>
                          <a:spcPct val="107000"/>
                        </a:lnSpc>
                        <a:spcBef>
                          <a:spcPts val="100"/>
                        </a:spcBef>
                        <a:spcAft>
                          <a:spcPts val="100"/>
                        </a:spcAft>
                      </a:pPr>
                      <a:r>
                        <a:rPr lang="en-US" sz="800">
                          <a:latin typeface="Arial" pitchFamily="34" charset="0"/>
                          <a:ea typeface="Calibri"/>
                          <a:cs typeface="Arial" pitchFamily="34" charset="0"/>
                        </a:rPr>
                        <a:t>Medium Density Residential (MDR)</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8440" algn="r">
                        <a:lnSpc>
                          <a:spcPct val="107000"/>
                        </a:lnSpc>
                        <a:spcBef>
                          <a:spcPts val="100"/>
                        </a:spcBef>
                        <a:spcAft>
                          <a:spcPts val="100"/>
                        </a:spcAft>
                      </a:pPr>
                      <a:r>
                        <a:rPr lang="en-US" sz="800">
                          <a:latin typeface="Arial" pitchFamily="34" charset="0"/>
                          <a:ea typeface="Calibri"/>
                          <a:cs typeface="Arial" pitchFamily="34" charset="0"/>
                        </a:rPr>
                        <a:t>4,404.96</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algn="ctr">
                        <a:lnSpc>
                          <a:spcPct val="107000"/>
                        </a:lnSpc>
                        <a:spcBef>
                          <a:spcPts val="100"/>
                        </a:spcBef>
                        <a:spcAft>
                          <a:spcPts val="100"/>
                        </a:spcAft>
                      </a:pPr>
                      <a:r>
                        <a:rPr lang="en-US" sz="800">
                          <a:latin typeface="Arial" pitchFamily="34" charset="0"/>
                          <a:ea typeface="Calibri"/>
                          <a:cs typeface="Arial" pitchFamily="34" charset="0"/>
                        </a:rPr>
                        <a:t>19.03%</a:t>
                      </a:r>
                    </a:p>
                  </a:txBody>
                  <a:tcPr marL="7699" marR="7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42297">
                <a:tc vMerge="1">
                  <a:txBody>
                    <a:bodyPr/>
                    <a:lstStyle/>
                    <a:p>
                      <a:endParaRPr lang="en-US"/>
                    </a:p>
                  </a:txBody>
                  <a:tcPr/>
                </a:tc>
                <a:tc>
                  <a:txBody>
                    <a:bodyPr/>
                    <a:lstStyle/>
                    <a:p>
                      <a:pPr marL="0" marR="0" algn="just">
                        <a:lnSpc>
                          <a:spcPct val="107000"/>
                        </a:lnSpc>
                        <a:spcBef>
                          <a:spcPts val="100"/>
                        </a:spcBef>
                        <a:spcAft>
                          <a:spcPts val="100"/>
                        </a:spcAft>
                      </a:pPr>
                      <a:r>
                        <a:rPr lang="en-US" sz="800">
                          <a:latin typeface="Arial" pitchFamily="34" charset="0"/>
                          <a:ea typeface="Calibri"/>
                          <a:cs typeface="Arial" pitchFamily="34" charset="0"/>
                        </a:rPr>
                        <a:t>Medium High Density Residential (MHDR)</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8440" algn="r">
                        <a:lnSpc>
                          <a:spcPct val="107000"/>
                        </a:lnSpc>
                        <a:spcBef>
                          <a:spcPts val="100"/>
                        </a:spcBef>
                        <a:spcAft>
                          <a:spcPts val="100"/>
                        </a:spcAft>
                      </a:pPr>
                      <a:r>
                        <a:rPr lang="en-US" sz="800">
                          <a:latin typeface="Arial" pitchFamily="34" charset="0"/>
                          <a:ea typeface="Calibri"/>
                          <a:cs typeface="Arial" pitchFamily="34" charset="0"/>
                        </a:rPr>
                        <a:t>455.80</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algn="ctr">
                        <a:lnSpc>
                          <a:spcPct val="107000"/>
                        </a:lnSpc>
                        <a:spcBef>
                          <a:spcPts val="100"/>
                        </a:spcBef>
                        <a:spcAft>
                          <a:spcPts val="100"/>
                        </a:spcAft>
                      </a:pPr>
                      <a:r>
                        <a:rPr lang="en-US" sz="800">
                          <a:latin typeface="Arial" pitchFamily="34" charset="0"/>
                          <a:ea typeface="Calibri"/>
                          <a:cs typeface="Arial" pitchFamily="34" charset="0"/>
                        </a:rPr>
                        <a:t>1.97%</a:t>
                      </a:r>
                    </a:p>
                  </a:txBody>
                  <a:tcPr marL="7699" marR="7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42297">
                <a:tc vMerge="1">
                  <a:txBody>
                    <a:bodyPr/>
                    <a:lstStyle/>
                    <a:p>
                      <a:endParaRPr lang="en-US"/>
                    </a:p>
                  </a:txBody>
                  <a:tcPr/>
                </a:tc>
                <a:tc>
                  <a:txBody>
                    <a:bodyPr/>
                    <a:lstStyle/>
                    <a:p>
                      <a:pPr marL="0" marR="0" algn="l">
                        <a:lnSpc>
                          <a:spcPct val="107000"/>
                        </a:lnSpc>
                        <a:spcBef>
                          <a:spcPts val="100"/>
                        </a:spcBef>
                        <a:spcAft>
                          <a:spcPts val="100"/>
                        </a:spcAft>
                      </a:pPr>
                      <a:r>
                        <a:rPr lang="en-US" sz="800">
                          <a:latin typeface="Arial" pitchFamily="34" charset="0"/>
                          <a:ea typeface="Calibri"/>
                          <a:cs typeface="Arial" pitchFamily="34" charset="0"/>
                        </a:rPr>
                        <a:t>High Density Residential (HDR)</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8440" algn="r">
                        <a:lnSpc>
                          <a:spcPct val="107000"/>
                        </a:lnSpc>
                        <a:spcBef>
                          <a:spcPts val="100"/>
                        </a:spcBef>
                        <a:spcAft>
                          <a:spcPts val="100"/>
                        </a:spcAft>
                      </a:pPr>
                      <a:r>
                        <a:rPr lang="en-US" sz="800">
                          <a:latin typeface="Arial" pitchFamily="34" charset="0"/>
                          <a:ea typeface="Calibri"/>
                          <a:cs typeface="Arial" pitchFamily="34" charset="0"/>
                        </a:rPr>
                        <a:t>163.52</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algn="ctr">
                        <a:lnSpc>
                          <a:spcPct val="107000"/>
                        </a:lnSpc>
                        <a:spcBef>
                          <a:spcPts val="100"/>
                        </a:spcBef>
                        <a:spcAft>
                          <a:spcPts val="100"/>
                        </a:spcAft>
                      </a:pPr>
                      <a:r>
                        <a:rPr lang="en-US" sz="800">
                          <a:latin typeface="Arial" pitchFamily="34" charset="0"/>
                          <a:ea typeface="Calibri"/>
                          <a:cs typeface="Arial" pitchFamily="34" charset="0"/>
                        </a:rPr>
                        <a:t>0.71%</a:t>
                      </a:r>
                    </a:p>
                  </a:txBody>
                  <a:tcPr marL="7699" marR="7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42297">
                <a:tc vMerge="1">
                  <a:txBody>
                    <a:bodyPr/>
                    <a:lstStyle/>
                    <a:p>
                      <a:endParaRPr lang="en-US"/>
                    </a:p>
                  </a:txBody>
                  <a:tcPr/>
                </a:tc>
                <a:tc>
                  <a:txBody>
                    <a:bodyPr/>
                    <a:lstStyle/>
                    <a:p>
                      <a:pPr marL="0" marR="0" algn="l">
                        <a:lnSpc>
                          <a:spcPct val="107000"/>
                        </a:lnSpc>
                        <a:spcBef>
                          <a:spcPts val="100"/>
                        </a:spcBef>
                        <a:spcAft>
                          <a:spcPts val="100"/>
                        </a:spcAft>
                      </a:pPr>
                      <a:r>
                        <a:rPr lang="en-US" sz="800">
                          <a:latin typeface="Arial" pitchFamily="34" charset="0"/>
                          <a:ea typeface="Calibri"/>
                          <a:cs typeface="Arial" pitchFamily="34" charset="0"/>
                        </a:rPr>
                        <a:t>Very High Density Residential (VHDR)</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8440" algn="r">
                        <a:lnSpc>
                          <a:spcPct val="107000"/>
                        </a:lnSpc>
                        <a:spcBef>
                          <a:spcPts val="100"/>
                        </a:spcBef>
                        <a:spcAft>
                          <a:spcPts val="100"/>
                        </a:spcAft>
                      </a:pPr>
                      <a:r>
                        <a:rPr lang="en-US" sz="800">
                          <a:latin typeface="Arial" pitchFamily="34" charset="0"/>
                          <a:ea typeface="Calibri"/>
                          <a:cs typeface="Arial" pitchFamily="34" charset="0"/>
                        </a:rPr>
                        <a:t>29.60</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algn="ctr">
                        <a:lnSpc>
                          <a:spcPct val="107000"/>
                        </a:lnSpc>
                        <a:spcBef>
                          <a:spcPts val="100"/>
                        </a:spcBef>
                        <a:spcAft>
                          <a:spcPts val="100"/>
                        </a:spcAft>
                      </a:pPr>
                      <a:r>
                        <a:rPr lang="en-US" sz="800">
                          <a:latin typeface="Arial" pitchFamily="34" charset="0"/>
                          <a:ea typeface="Calibri"/>
                          <a:cs typeface="Arial" pitchFamily="34" charset="0"/>
                        </a:rPr>
                        <a:t>0.13%</a:t>
                      </a:r>
                    </a:p>
                  </a:txBody>
                  <a:tcPr marL="7699" marR="7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42297">
                <a:tc vMerge="1">
                  <a:txBody>
                    <a:bodyPr/>
                    <a:lstStyle/>
                    <a:p>
                      <a:endParaRPr lang="en-US"/>
                    </a:p>
                  </a:txBody>
                  <a:tcPr/>
                </a:tc>
                <a:tc>
                  <a:txBody>
                    <a:bodyPr/>
                    <a:lstStyle/>
                    <a:p>
                      <a:pPr marL="0" marR="0" algn="l">
                        <a:lnSpc>
                          <a:spcPct val="107000"/>
                        </a:lnSpc>
                        <a:spcBef>
                          <a:spcPts val="100"/>
                        </a:spcBef>
                        <a:spcAft>
                          <a:spcPts val="100"/>
                        </a:spcAft>
                      </a:pPr>
                      <a:r>
                        <a:rPr lang="en-US" sz="800">
                          <a:latin typeface="Arial" pitchFamily="34" charset="0"/>
                          <a:ea typeface="Calibri"/>
                          <a:cs typeface="Arial" pitchFamily="34" charset="0"/>
                        </a:rPr>
                        <a:t>Highest Density Residential (HHDR)</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8440" algn="r">
                        <a:lnSpc>
                          <a:spcPct val="107000"/>
                        </a:lnSpc>
                        <a:spcBef>
                          <a:spcPts val="100"/>
                        </a:spcBef>
                        <a:spcAft>
                          <a:spcPts val="100"/>
                        </a:spcAft>
                      </a:pPr>
                      <a:r>
                        <a:rPr lang="en-US" sz="800">
                          <a:latin typeface="Arial" pitchFamily="34" charset="0"/>
                          <a:ea typeface="Calibri"/>
                          <a:cs typeface="Arial" pitchFamily="34" charset="0"/>
                        </a:rPr>
                        <a:t>32.75</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algn="ctr">
                        <a:lnSpc>
                          <a:spcPct val="107000"/>
                        </a:lnSpc>
                        <a:spcBef>
                          <a:spcPts val="100"/>
                        </a:spcBef>
                        <a:spcAft>
                          <a:spcPts val="100"/>
                        </a:spcAft>
                      </a:pPr>
                      <a:r>
                        <a:rPr lang="en-US" sz="800">
                          <a:latin typeface="Arial" pitchFamily="34" charset="0"/>
                          <a:ea typeface="Calibri"/>
                          <a:cs typeface="Arial" pitchFamily="34" charset="0"/>
                        </a:rPr>
                        <a:t>0.14%</a:t>
                      </a:r>
                    </a:p>
                  </a:txBody>
                  <a:tcPr marL="7699" marR="7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42297">
                <a:tc vMerge="1">
                  <a:txBody>
                    <a:bodyPr/>
                    <a:lstStyle/>
                    <a:p>
                      <a:endParaRPr lang="en-US"/>
                    </a:p>
                  </a:txBody>
                  <a:tcPr/>
                </a:tc>
                <a:tc>
                  <a:txBody>
                    <a:bodyPr/>
                    <a:lstStyle/>
                    <a:p>
                      <a:pPr marL="0" marR="0" algn="l">
                        <a:lnSpc>
                          <a:spcPct val="107000"/>
                        </a:lnSpc>
                        <a:spcBef>
                          <a:spcPts val="100"/>
                        </a:spcBef>
                        <a:spcAft>
                          <a:spcPts val="100"/>
                        </a:spcAft>
                      </a:pPr>
                      <a:r>
                        <a:rPr lang="en-US" sz="800">
                          <a:latin typeface="Arial" pitchFamily="34" charset="0"/>
                          <a:ea typeface="Calibri"/>
                          <a:cs typeface="Arial" pitchFamily="34" charset="0"/>
                        </a:rPr>
                        <a:t>Commercial Retail (CR)</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8440" algn="r">
                        <a:lnSpc>
                          <a:spcPct val="107000"/>
                        </a:lnSpc>
                        <a:spcBef>
                          <a:spcPts val="100"/>
                        </a:spcBef>
                        <a:spcAft>
                          <a:spcPts val="100"/>
                        </a:spcAft>
                      </a:pPr>
                      <a:r>
                        <a:rPr lang="en-US" sz="800">
                          <a:latin typeface="Arial" pitchFamily="34" charset="0"/>
                          <a:ea typeface="Calibri"/>
                          <a:cs typeface="Arial" pitchFamily="34" charset="0"/>
                        </a:rPr>
                        <a:t>504.49</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algn="ctr">
                        <a:lnSpc>
                          <a:spcPct val="107000"/>
                        </a:lnSpc>
                        <a:spcBef>
                          <a:spcPts val="100"/>
                        </a:spcBef>
                        <a:spcAft>
                          <a:spcPts val="100"/>
                        </a:spcAft>
                      </a:pPr>
                      <a:r>
                        <a:rPr lang="en-US" sz="800">
                          <a:latin typeface="Arial" pitchFamily="34" charset="0"/>
                          <a:ea typeface="Calibri"/>
                          <a:cs typeface="Arial" pitchFamily="34" charset="0"/>
                        </a:rPr>
                        <a:t>2.18%</a:t>
                      </a:r>
                    </a:p>
                  </a:txBody>
                  <a:tcPr marL="7699" marR="7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42297">
                <a:tc vMerge="1">
                  <a:txBody>
                    <a:bodyPr/>
                    <a:lstStyle/>
                    <a:p>
                      <a:endParaRPr lang="en-US"/>
                    </a:p>
                  </a:txBody>
                  <a:tcPr/>
                </a:tc>
                <a:tc>
                  <a:txBody>
                    <a:bodyPr/>
                    <a:lstStyle/>
                    <a:p>
                      <a:pPr marL="0" marR="0" algn="l">
                        <a:lnSpc>
                          <a:spcPct val="107000"/>
                        </a:lnSpc>
                        <a:spcBef>
                          <a:spcPts val="100"/>
                        </a:spcBef>
                        <a:spcAft>
                          <a:spcPts val="100"/>
                        </a:spcAft>
                      </a:pPr>
                      <a:r>
                        <a:rPr lang="en-US" sz="800">
                          <a:latin typeface="Arial" pitchFamily="34" charset="0"/>
                          <a:ea typeface="Calibri"/>
                          <a:cs typeface="Arial" pitchFamily="34" charset="0"/>
                        </a:rPr>
                        <a:t>Commercial Tourist (CT)</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8440" algn="r">
                        <a:lnSpc>
                          <a:spcPct val="107000"/>
                        </a:lnSpc>
                        <a:spcBef>
                          <a:spcPts val="100"/>
                        </a:spcBef>
                        <a:spcAft>
                          <a:spcPts val="100"/>
                        </a:spcAft>
                      </a:pPr>
                      <a:r>
                        <a:rPr lang="en-US" sz="800">
                          <a:latin typeface="Arial" pitchFamily="34" charset="0"/>
                          <a:ea typeface="Calibri"/>
                          <a:cs typeface="Arial" pitchFamily="34" charset="0"/>
                        </a:rPr>
                        <a:t>495.83</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algn="ctr">
                        <a:lnSpc>
                          <a:spcPct val="107000"/>
                        </a:lnSpc>
                        <a:spcBef>
                          <a:spcPts val="100"/>
                        </a:spcBef>
                        <a:spcAft>
                          <a:spcPts val="100"/>
                        </a:spcAft>
                      </a:pPr>
                      <a:r>
                        <a:rPr lang="en-US" sz="800">
                          <a:latin typeface="Arial" pitchFamily="34" charset="0"/>
                          <a:ea typeface="Calibri"/>
                          <a:cs typeface="Arial" pitchFamily="34" charset="0"/>
                        </a:rPr>
                        <a:t>2.14%</a:t>
                      </a:r>
                    </a:p>
                  </a:txBody>
                  <a:tcPr marL="7699" marR="7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42297">
                <a:tc vMerge="1">
                  <a:txBody>
                    <a:bodyPr/>
                    <a:lstStyle/>
                    <a:p>
                      <a:endParaRPr lang="en-US"/>
                    </a:p>
                  </a:txBody>
                  <a:tcPr/>
                </a:tc>
                <a:tc>
                  <a:txBody>
                    <a:bodyPr/>
                    <a:lstStyle/>
                    <a:p>
                      <a:pPr marL="0" marR="0" algn="l">
                        <a:lnSpc>
                          <a:spcPct val="107000"/>
                        </a:lnSpc>
                        <a:spcBef>
                          <a:spcPts val="100"/>
                        </a:spcBef>
                        <a:spcAft>
                          <a:spcPts val="100"/>
                        </a:spcAft>
                      </a:pPr>
                      <a:r>
                        <a:rPr lang="en-US" sz="800">
                          <a:latin typeface="Arial" pitchFamily="34" charset="0"/>
                          <a:ea typeface="Calibri"/>
                          <a:cs typeface="Arial" pitchFamily="34" charset="0"/>
                        </a:rPr>
                        <a:t>Commercial Office (CO)</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8440" algn="r">
                        <a:lnSpc>
                          <a:spcPct val="107000"/>
                        </a:lnSpc>
                        <a:spcBef>
                          <a:spcPts val="100"/>
                        </a:spcBef>
                        <a:spcAft>
                          <a:spcPts val="100"/>
                        </a:spcAft>
                      </a:pPr>
                      <a:r>
                        <a:rPr lang="en-US" sz="800">
                          <a:latin typeface="Arial" pitchFamily="34" charset="0"/>
                          <a:ea typeface="Calibri"/>
                          <a:cs typeface="Arial" pitchFamily="34" charset="0"/>
                        </a:rPr>
                        <a:t>0.00</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algn="ctr">
                        <a:lnSpc>
                          <a:spcPct val="107000"/>
                        </a:lnSpc>
                        <a:spcBef>
                          <a:spcPts val="100"/>
                        </a:spcBef>
                        <a:spcAft>
                          <a:spcPts val="100"/>
                        </a:spcAft>
                      </a:pPr>
                      <a:r>
                        <a:rPr lang="en-US" sz="800">
                          <a:latin typeface="Arial" pitchFamily="34" charset="0"/>
                          <a:ea typeface="Calibri"/>
                          <a:cs typeface="Arial" pitchFamily="34" charset="0"/>
                        </a:rPr>
                        <a:t>0.00%</a:t>
                      </a:r>
                    </a:p>
                  </a:txBody>
                  <a:tcPr marL="7699" marR="7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42297">
                <a:tc vMerge="1">
                  <a:txBody>
                    <a:bodyPr/>
                    <a:lstStyle/>
                    <a:p>
                      <a:endParaRPr lang="en-US"/>
                    </a:p>
                  </a:txBody>
                  <a:tcPr/>
                </a:tc>
                <a:tc>
                  <a:txBody>
                    <a:bodyPr/>
                    <a:lstStyle/>
                    <a:p>
                      <a:pPr marL="0" marR="0" algn="l">
                        <a:lnSpc>
                          <a:spcPct val="107000"/>
                        </a:lnSpc>
                        <a:spcBef>
                          <a:spcPts val="100"/>
                        </a:spcBef>
                        <a:spcAft>
                          <a:spcPts val="100"/>
                        </a:spcAft>
                      </a:pPr>
                      <a:r>
                        <a:rPr lang="en-US" sz="800" dirty="0">
                          <a:latin typeface="Arial" pitchFamily="34" charset="0"/>
                          <a:ea typeface="Calibri"/>
                          <a:cs typeface="Arial" pitchFamily="34" charset="0"/>
                        </a:rPr>
                        <a:t>Light Industrial (LI)</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8440" algn="r">
                        <a:lnSpc>
                          <a:spcPct val="107000"/>
                        </a:lnSpc>
                        <a:spcBef>
                          <a:spcPts val="100"/>
                        </a:spcBef>
                        <a:spcAft>
                          <a:spcPts val="100"/>
                        </a:spcAft>
                      </a:pPr>
                      <a:r>
                        <a:rPr lang="en-US" sz="800">
                          <a:latin typeface="Arial" pitchFamily="34" charset="0"/>
                          <a:ea typeface="Calibri"/>
                          <a:cs typeface="Arial" pitchFamily="34" charset="0"/>
                        </a:rPr>
                        <a:t>287.70</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algn="ctr">
                        <a:lnSpc>
                          <a:spcPct val="107000"/>
                        </a:lnSpc>
                        <a:spcBef>
                          <a:spcPts val="100"/>
                        </a:spcBef>
                        <a:spcAft>
                          <a:spcPts val="100"/>
                        </a:spcAft>
                      </a:pPr>
                      <a:r>
                        <a:rPr lang="en-US" sz="800">
                          <a:latin typeface="Arial" pitchFamily="34" charset="0"/>
                          <a:ea typeface="Calibri"/>
                          <a:cs typeface="Arial" pitchFamily="34" charset="0"/>
                        </a:rPr>
                        <a:t>1.24%</a:t>
                      </a:r>
                    </a:p>
                  </a:txBody>
                  <a:tcPr marL="7699" marR="7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42297">
                <a:tc vMerge="1">
                  <a:txBody>
                    <a:bodyPr/>
                    <a:lstStyle/>
                    <a:p>
                      <a:endParaRPr lang="en-US"/>
                    </a:p>
                  </a:txBody>
                  <a:tcPr/>
                </a:tc>
                <a:tc>
                  <a:txBody>
                    <a:bodyPr/>
                    <a:lstStyle/>
                    <a:p>
                      <a:pPr marL="0" marR="0" algn="l">
                        <a:lnSpc>
                          <a:spcPct val="107000"/>
                        </a:lnSpc>
                        <a:spcBef>
                          <a:spcPts val="100"/>
                        </a:spcBef>
                        <a:spcAft>
                          <a:spcPts val="100"/>
                        </a:spcAft>
                      </a:pPr>
                      <a:r>
                        <a:rPr lang="en-US" sz="800">
                          <a:latin typeface="Arial" pitchFamily="34" charset="0"/>
                          <a:ea typeface="Calibri"/>
                          <a:cs typeface="Arial" pitchFamily="34" charset="0"/>
                        </a:rPr>
                        <a:t>Heavy Industrial (HI)</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8440" algn="r">
                        <a:lnSpc>
                          <a:spcPct val="107000"/>
                        </a:lnSpc>
                        <a:spcBef>
                          <a:spcPts val="100"/>
                        </a:spcBef>
                        <a:spcAft>
                          <a:spcPts val="100"/>
                        </a:spcAft>
                      </a:pPr>
                      <a:r>
                        <a:rPr lang="en-US" sz="800">
                          <a:latin typeface="Arial" pitchFamily="34" charset="0"/>
                          <a:ea typeface="Calibri"/>
                          <a:cs typeface="Arial" pitchFamily="34" charset="0"/>
                        </a:rPr>
                        <a:t>0.00</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algn="ctr">
                        <a:lnSpc>
                          <a:spcPct val="107000"/>
                        </a:lnSpc>
                        <a:spcBef>
                          <a:spcPts val="100"/>
                        </a:spcBef>
                        <a:spcAft>
                          <a:spcPts val="100"/>
                        </a:spcAft>
                      </a:pPr>
                      <a:r>
                        <a:rPr lang="en-US" sz="800">
                          <a:latin typeface="Arial" pitchFamily="34" charset="0"/>
                          <a:ea typeface="Calibri"/>
                          <a:cs typeface="Arial" pitchFamily="34" charset="0"/>
                        </a:rPr>
                        <a:t>0.00%</a:t>
                      </a:r>
                    </a:p>
                  </a:txBody>
                  <a:tcPr marL="7699" marR="7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42297">
                <a:tc vMerge="1">
                  <a:txBody>
                    <a:bodyPr/>
                    <a:lstStyle/>
                    <a:p>
                      <a:endParaRPr lang="en-US"/>
                    </a:p>
                  </a:txBody>
                  <a:tcPr/>
                </a:tc>
                <a:tc>
                  <a:txBody>
                    <a:bodyPr/>
                    <a:lstStyle/>
                    <a:p>
                      <a:pPr marL="0" marR="0" algn="l">
                        <a:lnSpc>
                          <a:spcPct val="107000"/>
                        </a:lnSpc>
                        <a:spcBef>
                          <a:spcPts val="100"/>
                        </a:spcBef>
                        <a:spcAft>
                          <a:spcPts val="100"/>
                        </a:spcAft>
                      </a:pPr>
                      <a:r>
                        <a:rPr lang="en-US" sz="800">
                          <a:latin typeface="Arial" pitchFamily="34" charset="0"/>
                          <a:ea typeface="Calibri"/>
                          <a:cs typeface="Arial" pitchFamily="34" charset="0"/>
                        </a:rPr>
                        <a:t>Business Park (BP)</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8440" algn="r">
                        <a:lnSpc>
                          <a:spcPct val="107000"/>
                        </a:lnSpc>
                        <a:spcBef>
                          <a:spcPts val="100"/>
                        </a:spcBef>
                        <a:spcAft>
                          <a:spcPts val="100"/>
                        </a:spcAft>
                      </a:pPr>
                      <a:r>
                        <a:rPr lang="en-US" sz="800">
                          <a:latin typeface="Arial" pitchFamily="34" charset="0"/>
                          <a:ea typeface="Calibri"/>
                          <a:cs typeface="Arial" pitchFamily="34" charset="0"/>
                        </a:rPr>
                        <a:t>152.14</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algn="ctr">
                        <a:lnSpc>
                          <a:spcPct val="107000"/>
                        </a:lnSpc>
                        <a:spcBef>
                          <a:spcPts val="100"/>
                        </a:spcBef>
                        <a:spcAft>
                          <a:spcPts val="100"/>
                        </a:spcAft>
                      </a:pPr>
                      <a:r>
                        <a:rPr lang="en-US" sz="800">
                          <a:latin typeface="Arial" pitchFamily="34" charset="0"/>
                          <a:ea typeface="Calibri"/>
                          <a:cs typeface="Arial" pitchFamily="34" charset="0"/>
                        </a:rPr>
                        <a:t>0.66%</a:t>
                      </a:r>
                    </a:p>
                  </a:txBody>
                  <a:tcPr marL="7699" marR="7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70567">
                <a:tc vMerge="1">
                  <a:txBody>
                    <a:bodyPr/>
                    <a:lstStyle/>
                    <a:p>
                      <a:endParaRPr lang="en-US"/>
                    </a:p>
                  </a:txBody>
                  <a:tcPr/>
                </a:tc>
                <a:tc>
                  <a:txBody>
                    <a:bodyPr/>
                    <a:lstStyle/>
                    <a:p>
                      <a:pPr marL="0" marR="0" algn="l">
                        <a:lnSpc>
                          <a:spcPct val="107000"/>
                        </a:lnSpc>
                        <a:spcBef>
                          <a:spcPts val="100"/>
                        </a:spcBef>
                        <a:spcAft>
                          <a:spcPts val="100"/>
                        </a:spcAft>
                      </a:pPr>
                      <a:r>
                        <a:rPr lang="en-US" sz="800">
                          <a:latin typeface="Arial" pitchFamily="34" charset="0"/>
                          <a:ea typeface="Calibri"/>
                          <a:cs typeface="Arial" pitchFamily="34" charset="0"/>
                        </a:rPr>
                        <a:t>Public Facilities (PF)</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8440" algn="r">
                        <a:lnSpc>
                          <a:spcPct val="107000"/>
                        </a:lnSpc>
                        <a:spcBef>
                          <a:spcPts val="100"/>
                        </a:spcBef>
                        <a:spcAft>
                          <a:spcPts val="100"/>
                        </a:spcAft>
                      </a:pPr>
                      <a:r>
                        <a:rPr lang="en-US" sz="800">
                          <a:latin typeface="Arial" pitchFamily="34" charset="0"/>
                          <a:ea typeface="Calibri"/>
                          <a:cs typeface="Arial" pitchFamily="34" charset="0"/>
                        </a:rPr>
                        <a:t>1,656.42</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algn="ctr">
                        <a:lnSpc>
                          <a:spcPct val="107000"/>
                        </a:lnSpc>
                        <a:spcBef>
                          <a:spcPts val="100"/>
                        </a:spcBef>
                        <a:spcAft>
                          <a:spcPts val="100"/>
                        </a:spcAft>
                      </a:pPr>
                      <a:r>
                        <a:rPr lang="en-US" sz="800">
                          <a:latin typeface="Arial" pitchFamily="34" charset="0"/>
                          <a:ea typeface="Calibri"/>
                          <a:cs typeface="Arial" pitchFamily="34" charset="0"/>
                        </a:rPr>
                        <a:t>7.15%</a:t>
                      </a:r>
                    </a:p>
                  </a:txBody>
                  <a:tcPr marL="7699" marR="7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42297">
                <a:tc vMerge="1">
                  <a:txBody>
                    <a:bodyPr/>
                    <a:lstStyle/>
                    <a:p>
                      <a:endParaRPr lang="en-US"/>
                    </a:p>
                  </a:txBody>
                  <a:tcPr/>
                </a:tc>
                <a:tc>
                  <a:txBody>
                    <a:bodyPr/>
                    <a:lstStyle/>
                    <a:p>
                      <a:pPr marL="0" marR="0" algn="l">
                        <a:lnSpc>
                          <a:spcPct val="107000"/>
                        </a:lnSpc>
                        <a:spcBef>
                          <a:spcPts val="100"/>
                        </a:spcBef>
                        <a:spcAft>
                          <a:spcPts val="100"/>
                        </a:spcAft>
                      </a:pPr>
                      <a:r>
                        <a:rPr lang="en-US" sz="800">
                          <a:latin typeface="Arial" pitchFamily="34" charset="0"/>
                          <a:ea typeface="Calibri"/>
                          <a:cs typeface="Arial" pitchFamily="34" charset="0"/>
                        </a:rPr>
                        <a:t>Community Center (CC)</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8440" algn="r">
                        <a:lnSpc>
                          <a:spcPct val="107000"/>
                        </a:lnSpc>
                        <a:spcBef>
                          <a:spcPts val="100"/>
                        </a:spcBef>
                        <a:spcAft>
                          <a:spcPts val="100"/>
                        </a:spcAft>
                      </a:pPr>
                      <a:r>
                        <a:rPr lang="en-US" sz="800">
                          <a:latin typeface="Arial" pitchFamily="34" charset="0"/>
                          <a:ea typeface="Calibri"/>
                          <a:cs typeface="Arial" pitchFamily="34" charset="0"/>
                        </a:rPr>
                        <a:t>0.00</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algn="ctr">
                        <a:lnSpc>
                          <a:spcPct val="107000"/>
                        </a:lnSpc>
                        <a:spcBef>
                          <a:spcPts val="100"/>
                        </a:spcBef>
                        <a:spcAft>
                          <a:spcPts val="100"/>
                        </a:spcAft>
                      </a:pPr>
                      <a:r>
                        <a:rPr lang="en-US" sz="800">
                          <a:latin typeface="Arial" pitchFamily="34" charset="0"/>
                          <a:ea typeface="Calibri"/>
                          <a:cs typeface="Arial" pitchFamily="34" charset="0"/>
                        </a:rPr>
                        <a:t>0.00%</a:t>
                      </a:r>
                    </a:p>
                  </a:txBody>
                  <a:tcPr marL="7699" marR="7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9"/>
                  </a:ext>
                </a:extLst>
              </a:tr>
              <a:tr h="142297">
                <a:tc vMerge="1">
                  <a:txBody>
                    <a:bodyPr/>
                    <a:lstStyle/>
                    <a:p>
                      <a:endParaRPr lang="en-US"/>
                    </a:p>
                  </a:txBody>
                  <a:tcPr/>
                </a:tc>
                <a:tc>
                  <a:txBody>
                    <a:bodyPr/>
                    <a:lstStyle/>
                    <a:p>
                      <a:pPr marL="0" marR="0" algn="l">
                        <a:lnSpc>
                          <a:spcPct val="107000"/>
                        </a:lnSpc>
                        <a:spcBef>
                          <a:spcPts val="100"/>
                        </a:spcBef>
                        <a:spcAft>
                          <a:spcPts val="100"/>
                        </a:spcAft>
                      </a:pPr>
                      <a:r>
                        <a:rPr lang="en-US" sz="800">
                          <a:latin typeface="Arial" pitchFamily="34" charset="0"/>
                          <a:ea typeface="Calibri"/>
                          <a:cs typeface="Arial" pitchFamily="34" charset="0"/>
                        </a:rPr>
                        <a:t>Mixed Use Planning Area (MUA)</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8440" algn="r">
                        <a:lnSpc>
                          <a:spcPct val="107000"/>
                        </a:lnSpc>
                        <a:spcBef>
                          <a:spcPts val="100"/>
                        </a:spcBef>
                        <a:spcAft>
                          <a:spcPts val="100"/>
                        </a:spcAft>
                      </a:pPr>
                      <a:r>
                        <a:rPr lang="en-US" sz="800">
                          <a:latin typeface="Arial" pitchFamily="34" charset="0"/>
                          <a:ea typeface="Calibri"/>
                          <a:cs typeface="Arial" pitchFamily="34" charset="0"/>
                        </a:rPr>
                        <a:t>797.24</a:t>
                      </a: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algn="ctr">
                        <a:lnSpc>
                          <a:spcPct val="107000"/>
                        </a:lnSpc>
                        <a:spcBef>
                          <a:spcPts val="100"/>
                        </a:spcBef>
                        <a:spcAft>
                          <a:spcPts val="100"/>
                        </a:spcAft>
                      </a:pPr>
                      <a:r>
                        <a:rPr lang="en-US" sz="800">
                          <a:latin typeface="Arial" pitchFamily="34" charset="0"/>
                          <a:ea typeface="Calibri"/>
                          <a:cs typeface="Arial" pitchFamily="34" charset="0"/>
                        </a:rPr>
                        <a:t>3.44%</a:t>
                      </a:r>
                    </a:p>
                  </a:txBody>
                  <a:tcPr marL="7699" marR="7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0"/>
                  </a:ext>
                </a:extLst>
              </a:tr>
              <a:tr h="142297">
                <a:tc>
                  <a:txBody>
                    <a:bodyPr/>
                    <a:lstStyle/>
                    <a:p>
                      <a:pPr marL="0" marR="0" algn="l">
                        <a:lnSpc>
                          <a:spcPct val="107000"/>
                        </a:lnSpc>
                        <a:spcBef>
                          <a:spcPts val="100"/>
                        </a:spcBef>
                        <a:spcAft>
                          <a:spcPts val="100"/>
                        </a:spcAft>
                      </a:pPr>
                      <a:r>
                        <a:rPr lang="en-US" sz="800">
                          <a:solidFill>
                            <a:srgbClr val="000000"/>
                          </a:solidFill>
                          <a:latin typeface="Arial" pitchFamily="34" charset="0"/>
                          <a:ea typeface="Calibri"/>
                          <a:cs typeface="Arial" pitchFamily="34" charset="0"/>
                        </a:rPr>
                        <a:t>None</a:t>
                      </a:r>
                      <a:endParaRPr lang="en-US" sz="800">
                        <a:latin typeface="Arial" pitchFamily="34" charset="0"/>
                        <a:ea typeface="Calibri"/>
                        <a:cs typeface="Arial" pitchFamily="34" charset="0"/>
                      </a:endParaRPr>
                    </a:p>
                  </a:txBody>
                  <a:tcPr marL="7699" marR="7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100"/>
                        </a:spcBef>
                        <a:spcAft>
                          <a:spcPts val="100"/>
                        </a:spcAft>
                      </a:pPr>
                      <a:r>
                        <a:rPr lang="en-US" sz="800">
                          <a:solidFill>
                            <a:srgbClr val="000000"/>
                          </a:solidFill>
                          <a:latin typeface="Arial" pitchFamily="34" charset="0"/>
                          <a:ea typeface="Calibri"/>
                          <a:cs typeface="Arial" pitchFamily="34" charset="0"/>
                        </a:rPr>
                        <a:t>Right-of-way</a:t>
                      </a:r>
                      <a:endParaRPr lang="en-US" sz="800">
                        <a:latin typeface="Arial" pitchFamily="34" charset="0"/>
                        <a:ea typeface="Calibri"/>
                        <a:cs typeface="Arial" pitchFamily="34" charset="0"/>
                      </a:endParaRP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8440" algn="r">
                        <a:lnSpc>
                          <a:spcPct val="107000"/>
                        </a:lnSpc>
                        <a:spcBef>
                          <a:spcPts val="100"/>
                        </a:spcBef>
                        <a:spcAft>
                          <a:spcPts val="100"/>
                        </a:spcAft>
                      </a:pPr>
                      <a:r>
                        <a:rPr lang="en-US" sz="800">
                          <a:solidFill>
                            <a:srgbClr val="000000"/>
                          </a:solidFill>
                          <a:latin typeface="Arial" pitchFamily="34" charset="0"/>
                          <a:ea typeface="Calibri"/>
                          <a:cs typeface="Arial" pitchFamily="34" charset="0"/>
                        </a:rPr>
                        <a:t>7.98</a:t>
                      </a:r>
                      <a:endParaRPr lang="en-US" sz="800">
                        <a:latin typeface="Arial" pitchFamily="34" charset="0"/>
                        <a:ea typeface="Calibri"/>
                        <a:cs typeface="Arial" pitchFamily="34" charset="0"/>
                      </a:endParaRP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algn="ctr">
                        <a:lnSpc>
                          <a:spcPct val="107000"/>
                        </a:lnSpc>
                        <a:spcBef>
                          <a:spcPts val="100"/>
                        </a:spcBef>
                        <a:spcAft>
                          <a:spcPts val="100"/>
                        </a:spcAft>
                      </a:pPr>
                      <a:r>
                        <a:rPr lang="en-US" sz="800">
                          <a:latin typeface="Arial" pitchFamily="34" charset="0"/>
                          <a:ea typeface="Calibri"/>
                          <a:cs typeface="Arial" pitchFamily="34" charset="0"/>
                        </a:rPr>
                        <a:t>0.03%</a:t>
                      </a:r>
                    </a:p>
                  </a:txBody>
                  <a:tcPr marL="7699" marR="7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1"/>
                  </a:ext>
                </a:extLst>
              </a:tr>
              <a:tr h="142297">
                <a:tc>
                  <a:txBody>
                    <a:bodyPr/>
                    <a:lstStyle/>
                    <a:p>
                      <a:pPr marL="0" marR="0" algn="l">
                        <a:lnSpc>
                          <a:spcPct val="107000"/>
                        </a:lnSpc>
                        <a:spcBef>
                          <a:spcPts val="100"/>
                        </a:spcBef>
                        <a:spcAft>
                          <a:spcPts val="100"/>
                        </a:spcAft>
                      </a:pPr>
                      <a:endParaRPr lang="en-US" sz="800">
                        <a:latin typeface="Arial" pitchFamily="34" charset="0"/>
                        <a:ea typeface="Calibri"/>
                        <a:cs typeface="Arial" pitchFamily="34" charset="0"/>
                      </a:endParaRPr>
                    </a:p>
                  </a:txBody>
                  <a:tcPr marL="7699" marR="7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100"/>
                        </a:spcBef>
                        <a:spcAft>
                          <a:spcPts val="100"/>
                        </a:spcAft>
                      </a:pPr>
                      <a:r>
                        <a:rPr lang="en-US" sz="800" b="1">
                          <a:solidFill>
                            <a:srgbClr val="000000"/>
                          </a:solidFill>
                          <a:latin typeface="Arial" pitchFamily="34" charset="0"/>
                          <a:ea typeface="Calibri"/>
                          <a:cs typeface="Arial" pitchFamily="34" charset="0"/>
                        </a:rPr>
                        <a:t>Total Acres</a:t>
                      </a:r>
                      <a:endParaRPr lang="en-US" sz="800">
                        <a:latin typeface="Arial" pitchFamily="34" charset="0"/>
                        <a:ea typeface="Calibri"/>
                        <a:cs typeface="Arial" pitchFamily="34" charset="0"/>
                      </a:endParaRP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8440" algn="r">
                        <a:lnSpc>
                          <a:spcPct val="107000"/>
                        </a:lnSpc>
                        <a:spcBef>
                          <a:spcPts val="100"/>
                        </a:spcBef>
                        <a:spcAft>
                          <a:spcPts val="100"/>
                        </a:spcAft>
                        <a:tabLst>
                          <a:tab pos="516890" algn="l"/>
                        </a:tabLst>
                      </a:pPr>
                      <a:r>
                        <a:rPr lang="en-US" sz="800" b="1">
                          <a:solidFill>
                            <a:srgbClr val="000000"/>
                          </a:solidFill>
                          <a:latin typeface="Arial" pitchFamily="34" charset="0"/>
                          <a:ea typeface="Calibri"/>
                          <a:cs typeface="Arial" pitchFamily="34" charset="0"/>
                        </a:rPr>
                        <a:t>23,153</a:t>
                      </a:r>
                      <a:endParaRPr lang="en-US" sz="800">
                        <a:latin typeface="Arial" pitchFamily="34" charset="0"/>
                        <a:ea typeface="Calibri"/>
                        <a:cs typeface="Arial" pitchFamily="34" charset="0"/>
                      </a:endParaRPr>
                    </a:p>
                  </a:txBody>
                  <a:tcPr marL="7699" marR="7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algn="ctr">
                        <a:lnSpc>
                          <a:spcPct val="107000"/>
                        </a:lnSpc>
                        <a:spcBef>
                          <a:spcPts val="100"/>
                        </a:spcBef>
                        <a:spcAft>
                          <a:spcPts val="100"/>
                        </a:spcAft>
                      </a:pPr>
                      <a:r>
                        <a:rPr lang="en-US" sz="800" b="1" dirty="0">
                          <a:solidFill>
                            <a:srgbClr val="000000"/>
                          </a:solidFill>
                          <a:latin typeface="Arial" pitchFamily="34" charset="0"/>
                          <a:ea typeface="Calibri"/>
                          <a:cs typeface="Arial" pitchFamily="34" charset="0"/>
                        </a:rPr>
                        <a:t>100%</a:t>
                      </a:r>
                      <a:endParaRPr lang="en-US" sz="800" dirty="0">
                        <a:latin typeface="Arial" pitchFamily="34" charset="0"/>
                        <a:ea typeface="Calibri"/>
                        <a:cs typeface="Arial" pitchFamily="34" charset="0"/>
                      </a:endParaRPr>
                    </a:p>
                  </a:txBody>
                  <a:tcPr marL="7699" marR="7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2"/>
                  </a:ext>
                </a:extLst>
              </a:tr>
            </a:tbl>
          </a:graphicData>
        </a:graphic>
      </p:graphicFrame>
      <p:sp>
        <p:nvSpPr>
          <p:cNvPr id="9" name="object 2">
            <a:extLst>
              <a:ext uri="{FF2B5EF4-FFF2-40B4-BE49-F238E27FC236}">
                <a16:creationId xmlns:a16="http://schemas.microsoft.com/office/drawing/2014/main" id="{D182C3FB-6ED3-4AB9-9339-780428562128}"/>
              </a:ext>
            </a:extLst>
          </p:cNvPr>
          <p:cNvSpPr txBox="1">
            <a:spLocks noGrp="1"/>
          </p:cNvSpPr>
          <p:nvPr>
            <p:ph type="title"/>
          </p:nvPr>
        </p:nvSpPr>
        <p:spPr>
          <a:xfrm>
            <a:off x="1524000" y="990600"/>
            <a:ext cx="5257800" cy="398186"/>
          </a:xfrm>
          <a:prstGeom prst="rect">
            <a:avLst/>
          </a:prstGeom>
        </p:spPr>
        <p:txBody>
          <a:bodyPr vert="horz" wrap="square" lIns="0" tIns="13335" rIns="0" bIns="0" rtlCol="0">
            <a:spAutoFit/>
          </a:bodyPr>
          <a:lstStyle/>
          <a:p>
            <a:pPr marL="12700" algn="ctr">
              <a:lnSpc>
                <a:spcPct val="100000"/>
              </a:lnSpc>
              <a:spcBef>
                <a:spcPts val="105"/>
              </a:spcBef>
            </a:pPr>
            <a:r>
              <a:rPr lang="en-US" sz="2500" b="1" dirty="0">
                <a:latin typeface="Calibri Light"/>
                <a:cs typeface="Calibri Light"/>
              </a:rPr>
              <a:t>Winchester Policy Area – Land Use Mix</a:t>
            </a:r>
            <a:endParaRPr sz="2500" b="1" dirty="0">
              <a:latin typeface="Calibri Light"/>
              <a:cs typeface="Calibri Light"/>
            </a:endParaRPr>
          </a:p>
        </p:txBody>
      </p:sp>
    </p:spTree>
    <p:extLst>
      <p:ext uri="{BB962C8B-B14F-4D97-AF65-F5344CB8AC3E}">
        <p14:creationId xmlns:p14="http://schemas.microsoft.com/office/powerpoint/2010/main" val="4165787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8026" y="1524000"/>
            <a:ext cx="2971800" cy="1306127"/>
          </a:xfrm>
          <a:prstGeom prst="rect">
            <a:avLst/>
          </a:prstGeom>
        </p:spPr>
        <p:txBody>
          <a:bodyPr vert="horz" wrap="square" lIns="0" tIns="13335" rIns="0" bIns="0" rtlCol="0">
            <a:spAutoFit/>
          </a:bodyPr>
          <a:lstStyle/>
          <a:p>
            <a:pPr marL="12700" algn="ctr">
              <a:lnSpc>
                <a:spcPct val="100000"/>
              </a:lnSpc>
              <a:spcBef>
                <a:spcPts val="105"/>
              </a:spcBef>
            </a:pPr>
            <a:br>
              <a:rPr lang="en-US" sz="2800" b="1" dirty="0">
                <a:latin typeface="Calibri Light"/>
                <a:cs typeface="Calibri Light"/>
              </a:rPr>
            </a:br>
            <a:r>
              <a:rPr lang="en-US" sz="2800" b="1" dirty="0">
                <a:latin typeface="Calibri Light"/>
                <a:cs typeface="Calibri Light"/>
              </a:rPr>
              <a:t>Existing Land Use</a:t>
            </a:r>
            <a:br>
              <a:rPr lang="en-US" sz="2800" b="1" dirty="0">
                <a:latin typeface="Calibri Light"/>
                <a:cs typeface="Calibri Light"/>
              </a:rPr>
            </a:br>
            <a:r>
              <a:rPr lang="en-US" sz="2800" b="1" dirty="0">
                <a:latin typeface="Calibri Light"/>
                <a:cs typeface="Calibri Light"/>
              </a:rPr>
              <a:t> Designations</a:t>
            </a:r>
            <a:endParaRPr sz="2800" b="1" dirty="0">
              <a:latin typeface="Calibri Light"/>
              <a:cs typeface="Calibri Light"/>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marR="0" lvl="0" indent="0" defTabSz="914400" eaLnBrk="1" fontAlgn="auto" latinLnBrk="0" hangingPunct="1">
              <a:lnSpc>
                <a:spcPts val="1240"/>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srgbClr val="8A8A8A"/>
                </a:solidFill>
                <a:effectLst/>
                <a:uLnTx/>
                <a:uFillTx/>
                <a:latin typeface="Calibri"/>
                <a:cs typeface="Calibri"/>
              </a:rPr>
              <a:pPr marL="38100" marR="0" lvl="0" indent="0" defTabSz="914400" eaLnBrk="1" fontAlgn="auto" latinLnBrk="0" hangingPunct="1">
                <a:lnSpc>
                  <a:spcPts val="1240"/>
                </a:lnSpc>
                <a:spcBef>
                  <a:spcPts val="0"/>
                </a:spcBef>
                <a:spcAft>
                  <a:spcPts val="0"/>
                </a:spcAft>
                <a:buClrTx/>
                <a:buSzTx/>
                <a:buFontTx/>
                <a:buNone/>
                <a:tabLst/>
                <a:defRPr/>
              </a:pPr>
              <a:t>9</a:t>
            </a:fld>
            <a:endParaRPr kumimoji="0" sz="1200" b="0" i="0" u="none" strike="noStrike" kern="0" cap="none" spc="-25" normalizeH="0" baseline="0" noProof="0" dirty="0">
              <a:ln>
                <a:noFill/>
              </a:ln>
              <a:solidFill>
                <a:srgbClr val="8A8A8A"/>
              </a:solidFill>
              <a:effectLst/>
              <a:uLnTx/>
              <a:uFillTx/>
              <a:latin typeface="Calibri"/>
              <a:cs typeface="Calibri"/>
            </a:endParaRPr>
          </a:p>
        </p:txBody>
      </p:sp>
      <p:sp>
        <p:nvSpPr>
          <p:cNvPr id="3" name="TextBox 2">
            <a:extLst>
              <a:ext uri="{FF2B5EF4-FFF2-40B4-BE49-F238E27FC236}">
                <a16:creationId xmlns:a16="http://schemas.microsoft.com/office/drawing/2014/main" id="{9D6DA6F1-B02C-451B-97BB-7F874BD79DD6}"/>
              </a:ext>
            </a:extLst>
          </p:cNvPr>
          <p:cNvSpPr txBox="1"/>
          <p:nvPr/>
        </p:nvSpPr>
        <p:spPr>
          <a:xfrm>
            <a:off x="381326" y="3276600"/>
            <a:ext cx="3505200" cy="1477328"/>
          </a:xfrm>
          <a:prstGeom prst="rect">
            <a:avLst/>
          </a:prstGeom>
          <a:noFill/>
        </p:spPr>
        <p:txBody>
          <a:bodyPr wrap="square" rtlCol="0">
            <a:spAutoFit/>
          </a:bodyPr>
          <a:lstStyle/>
          <a:p>
            <a:pPr marL="285750" indent="-285750">
              <a:buFont typeface="Wingdings" panose="05000000000000000000" pitchFamily="2" charset="2"/>
              <a:buChar char="§"/>
            </a:pPr>
            <a:r>
              <a:rPr lang="en-US" dirty="0"/>
              <a:t>Winchester Policy Area</a:t>
            </a:r>
          </a:p>
          <a:p>
            <a:endParaRPr lang="en-US" dirty="0"/>
          </a:p>
          <a:p>
            <a:pPr marL="285750" indent="-285750">
              <a:buFont typeface="Wingdings" panose="05000000000000000000" pitchFamily="2" charset="2"/>
              <a:buChar char="§"/>
            </a:pPr>
            <a:r>
              <a:rPr lang="en-US" dirty="0"/>
              <a:t>Highway 79 Policy Area</a:t>
            </a:r>
          </a:p>
          <a:p>
            <a:pPr marL="285750" indent="-285750">
              <a:buFont typeface="Wingdings" panose="05000000000000000000" pitchFamily="2" charset="2"/>
              <a:buChar char="§"/>
            </a:pPr>
            <a:endParaRPr lang="en-US" dirty="0"/>
          </a:p>
          <a:p>
            <a:endParaRPr lang="en-US" dirty="0"/>
          </a:p>
        </p:txBody>
      </p:sp>
      <p:pic>
        <p:nvPicPr>
          <p:cNvPr id="6" name="Picture 5" descr="Map&#10;&#10;Description automatically generated">
            <a:extLst>
              <a:ext uri="{FF2B5EF4-FFF2-40B4-BE49-F238E27FC236}">
                <a16:creationId xmlns:a16="http://schemas.microsoft.com/office/drawing/2014/main" id="{3C8C78C7-5F1F-4B3F-B7A6-D410EA7E4CB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963" t="4095" r="9963" b="4640"/>
          <a:stretch/>
        </p:blipFill>
        <p:spPr>
          <a:xfrm rot="5400000">
            <a:off x="3820399" y="1677132"/>
            <a:ext cx="5464187" cy="4420362"/>
          </a:xfrm>
          <a:prstGeom prst="rect">
            <a:avLst/>
          </a:prstGeom>
          <a:ln w="28575">
            <a:solidFill>
              <a:schemeClr val="tx1"/>
            </a:solidFill>
          </a:ln>
        </p:spPr>
      </p:pic>
    </p:spTree>
    <p:extLst>
      <p:ext uri="{BB962C8B-B14F-4D97-AF65-F5344CB8AC3E}">
        <p14:creationId xmlns:p14="http://schemas.microsoft.com/office/powerpoint/2010/main" val="2300096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3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1777</TotalTime>
  <Words>1184</Words>
  <Application>Microsoft Office PowerPoint</Application>
  <PresentationFormat>On-screen Show (4:3)</PresentationFormat>
  <Paragraphs>330</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Narrow</vt:lpstr>
      <vt:lpstr>Calibri</vt:lpstr>
      <vt:lpstr>Calibri Light</vt:lpstr>
      <vt:lpstr>Wingdings</vt:lpstr>
      <vt:lpstr>Z@RD410.tmp</vt:lpstr>
      <vt:lpstr>Office Theme</vt:lpstr>
      <vt:lpstr>PowerPoint Presentation</vt:lpstr>
      <vt:lpstr>Meeting Overview</vt:lpstr>
      <vt:lpstr>Background</vt:lpstr>
      <vt:lpstr>Project Vision / Goals</vt:lpstr>
      <vt:lpstr>Project Update – Overview / Scope </vt:lpstr>
      <vt:lpstr>Boundaries Overview</vt:lpstr>
      <vt:lpstr>Winchester Policy Area   New Boundary: North = Stetson Avenue West = Briggs Road South = Scott Road East = Hidden Valley Road </vt:lpstr>
      <vt:lpstr>Winchester Policy Area – Land Use Mix</vt:lpstr>
      <vt:lpstr> Existing Land Use  Designations</vt:lpstr>
      <vt:lpstr>Winchester Policy Area  Proposed </vt:lpstr>
      <vt:lpstr>Winchester Policy Area Proposed </vt:lpstr>
      <vt:lpstr>Revised Policies and Design Guidelines  for: Winchester Policy Area  Neighborhoods and Downtown</vt:lpstr>
      <vt:lpstr>HVWAP 7.2: Maintain program in the Highway 79 Policy Area to ensure that overall trip generation does not exceed system capacity and that the system operation continues to meet Level of Service standards. In general, the program would establish guidelines to be incorporated into individual Traffic Impact Analysis that would monitor overall trip generation from residential development to ensure that overall within the Highway 79 Policy Area development projects produce traffic generation at a level that is 9% less than the trips projected from the General Plan traffic model residential land use designations. Individually, projects could exceed the General Plan traffic model trip generation level, provided it can be demonstrated that sufficient reductions have occurred on other projects in order to meet Level of Service standards. </vt:lpstr>
      <vt:lpstr>Project Schedule</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Salindong, Peter</dc:creator>
  <cp:lastModifiedBy>Hildebrand, John</cp:lastModifiedBy>
  <cp:revision>78</cp:revision>
  <dcterms:created xsi:type="dcterms:W3CDTF">2022-03-30T16:08:20Z</dcterms:created>
  <dcterms:modified xsi:type="dcterms:W3CDTF">2022-04-14T23:14:05Z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2018-10-18T00:00:00Z</vt:filetime>
  </property>
  <property fmtid="{D5CDD505-2E9C-101B-9397-08002B2CF9AE}" pid="3" name="Creator">
    <vt:lpwstr>Acrobat PDFMaker 18 for PowerPoint</vt:lpwstr>
  </property>
  <property fmtid="{D5CDD505-2E9C-101B-9397-08002B2CF9AE}" pid="4" name="LastSaved">
    <vt:filetime>2022-03-30T00:00:00Z</vt:filetime>
  </property>
</Properties>
</file>